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2"/>
  </p:notesMasterIdLst>
  <p:sldIdLst>
    <p:sldId id="256" r:id="rId2"/>
    <p:sldId id="261" r:id="rId3"/>
    <p:sldId id="268" r:id="rId4"/>
    <p:sldId id="259" r:id="rId5"/>
    <p:sldId id="311" r:id="rId6"/>
    <p:sldId id="299" r:id="rId7"/>
    <p:sldId id="310" r:id="rId8"/>
    <p:sldId id="312" r:id="rId9"/>
    <p:sldId id="308" r:id="rId10"/>
    <p:sldId id="290" r:id="rId11"/>
    <p:sldId id="262" r:id="rId12"/>
    <p:sldId id="309" r:id="rId13"/>
    <p:sldId id="263" r:id="rId14"/>
    <p:sldId id="295" r:id="rId15"/>
    <p:sldId id="274" r:id="rId16"/>
    <p:sldId id="313" r:id="rId17"/>
    <p:sldId id="270" r:id="rId18"/>
    <p:sldId id="298" r:id="rId19"/>
    <p:sldId id="264" r:id="rId20"/>
    <p:sldId id="266" r:id="rId21"/>
    <p:sldId id="280" r:id="rId22"/>
    <p:sldId id="279" r:id="rId23"/>
    <p:sldId id="267" r:id="rId24"/>
    <p:sldId id="281" r:id="rId25"/>
    <p:sldId id="296" r:id="rId26"/>
    <p:sldId id="305" r:id="rId27"/>
    <p:sldId id="297" r:id="rId28"/>
    <p:sldId id="306" r:id="rId29"/>
    <p:sldId id="300" r:id="rId30"/>
    <p:sldId id="30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FE517198-DF67-4206-A7D8-343D5A543BD7}">
          <p14:sldIdLst>
            <p14:sldId id="256"/>
            <p14:sldId id="261"/>
            <p14:sldId id="268"/>
            <p14:sldId id="259"/>
            <p14:sldId id="311"/>
            <p14:sldId id="299"/>
            <p14:sldId id="310"/>
            <p14:sldId id="312"/>
            <p14:sldId id="308"/>
            <p14:sldId id="290"/>
            <p14:sldId id="262"/>
            <p14:sldId id="309"/>
            <p14:sldId id="263"/>
            <p14:sldId id="295"/>
            <p14:sldId id="274"/>
            <p14:sldId id="313"/>
            <p14:sldId id="270"/>
            <p14:sldId id="298"/>
            <p14:sldId id="264"/>
            <p14:sldId id="266"/>
            <p14:sldId id="280"/>
            <p14:sldId id="279"/>
            <p14:sldId id="267"/>
            <p14:sldId id="281"/>
            <p14:sldId id="296"/>
            <p14:sldId id="305"/>
            <p14:sldId id="297"/>
            <p14:sldId id="306"/>
            <p14:sldId id="300"/>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138" autoAdjust="0"/>
  </p:normalViewPr>
  <p:slideViewPr>
    <p:cSldViewPr snapToGrid="0">
      <p:cViewPr varScale="1">
        <p:scale>
          <a:sx n="95" d="100"/>
          <a:sy n="95" d="100"/>
        </p:scale>
        <p:origin x="1134" y="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73496-500F-452B-AF57-D9B060566B6F}"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95CE7-1023-45BA-B4B8-831560B01D36}" type="slidenum">
              <a:rPr kumimoji="1" lang="ja-JP" altLang="en-US" smtClean="0"/>
              <a:t>‹#›</a:t>
            </a:fld>
            <a:endParaRPr kumimoji="1" lang="ja-JP" altLang="en-US"/>
          </a:p>
        </p:txBody>
      </p:sp>
    </p:spTree>
    <p:extLst>
      <p:ext uri="{BB962C8B-B14F-4D97-AF65-F5344CB8AC3E}">
        <p14:creationId xmlns:p14="http://schemas.microsoft.com/office/powerpoint/2010/main" val="1144824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これから、私たち</a:t>
            </a:r>
            <a:r>
              <a:rPr kumimoji="1" lang="en-US" altLang="ja-JP" dirty="0"/>
              <a:t>ITO</a:t>
            </a:r>
            <a:r>
              <a:rPr kumimoji="1" lang="ja-JP" altLang="en-US" dirty="0"/>
              <a:t>プロジェクトの発表をします。メンバは石本、角田、大坪の三人です。ボーカルは私角田、ベースは大坪が担当します。</a:t>
            </a:r>
            <a:br>
              <a:rPr kumimoji="1" lang="en-US" altLang="ja-JP" dirty="0"/>
            </a:br>
            <a:r>
              <a:rPr kumimoji="1" lang="en-US" altLang="ja-JP" dirty="0"/>
              <a:t>I</a:t>
            </a:r>
            <a:r>
              <a:rPr kumimoji="1" lang="ja-JP" altLang="en-US" dirty="0"/>
              <a:t>は石本、</a:t>
            </a:r>
            <a:r>
              <a:rPr kumimoji="1" lang="en-US" altLang="ja-JP" dirty="0"/>
              <a:t>T</a:t>
            </a:r>
            <a:r>
              <a:rPr kumimoji="1" lang="ja-JP" altLang="en-US" dirty="0"/>
              <a:t>は角田、</a:t>
            </a:r>
            <a:r>
              <a:rPr kumimoji="1" lang="en-US" altLang="ja-JP" dirty="0"/>
              <a:t>O</a:t>
            </a:r>
            <a:r>
              <a:rPr kumimoji="1" lang="ja-JP" altLang="en-US" dirty="0"/>
              <a:t>は大坪、それぞれの頭文字からとっています。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a:t>
            </a:fld>
            <a:endParaRPr kumimoji="1" lang="ja-JP" altLang="en-US"/>
          </a:p>
        </p:txBody>
      </p:sp>
    </p:spTree>
    <p:extLst>
      <p:ext uri="{BB962C8B-B14F-4D97-AF65-F5344CB8AC3E}">
        <p14:creationId xmlns:p14="http://schemas.microsoft.com/office/powerpoint/2010/main" val="1972083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librosa</a:t>
            </a:r>
            <a:r>
              <a:rPr kumimoji="1" lang="ja-JP" altLang="en-US" dirty="0"/>
              <a:t>は</a:t>
            </a:r>
            <a:r>
              <a:rPr kumimoji="1" lang="en-US" altLang="ja-JP" dirty="0"/>
              <a:t>python</a:t>
            </a:r>
            <a:r>
              <a:rPr kumimoji="1" lang="ja-JP" altLang="en-US" dirty="0"/>
              <a:t>のライブラリの一つで音楽データを入力するとテンポ</a:t>
            </a:r>
            <a:r>
              <a:rPr kumimoji="1" lang="en-US" altLang="ja-JP" dirty="0"/>
              <a:t>(</a:t>
            </a:r>
            <a:r>
              <a:rPr kumimoji="1" lang="ja-JP" altLang="en-US" dirty="0"/>
              <a:t>曲の速さ</a:t>
            </a:r>
            <a:r>
              <a:rPr kumimoji="1" lang="en-US" altLang="ja-JP" dirty="0"/>
              <a:t>)</a:t>
            </a:r>
            <a:r>
              <a:rPr kumimoji="1" lang="ja-JP" altLang="en-US" dirty="0"/>
              <a:t>や音階を解析してくれます。</a:t>
            </a:r>
            <a:endParaRPr kumimoji="1" lang="en-US" altLang="ja-JP" dirty="0"/>
          </a:p>
          <a:p>
            <a:r>
              <a:rPr kumimoji="1" lang="ja-JP" altLang="en-US" dirty="0"/>
              <a:t>また、画像のように可視化することもできます。</a:t>
            </a:r>
            <a:endParaRPr kumimoji="1" lang="en-US" altLang="ja-JP" dirty="0"/>
          </a:p>
          <a:p>
            <a:endParaRPr kumimoji="1" lang="en-US" altLang="ja-JP" dirty="0"/>
          </a:p>
          <a:p>
            <a:r>
              <a:rPr kumimoji="1" lang="ja-JP" altLang="en-US" dirty="0"/>
              <a:t>まず、左の画像はクロマグラムといい、縦軸が音階、横軸を時間として表示してくれます。</a:t>
            </a:r>
            <a:endParaRPr kumimoji="1" lang="en-US" altLang="ja-JP" dirty="0"/>
          </a:p>
          <a:p>
            <a:r>
              <a:rPr kumimoji="1" lang="ja-JP" altLang="en-US" dirty="0"/>
              <a:t>ちなみに</a:t>
            </a:r>
            <a:r>
              <a:rPr kumimoji="1" lang="en-US" altLang="ja-JP" dirty="0"/>
              <a:t>CDE...</a:t>
            </a:r>
            <a:r>
              <a:rPr kumimoji="1" lang="ja-JP" altLang="en-US" dirty="0"/>
              <a:t>とありますがこれは下からドレミファソラシドとなっています。</a:t>
            </a:r>
            <a:endParaRPr kumimoji="1" lang="en-US" altLang="ja-JP" dirty="0"/>
          </a:p>
          <a:p>
            <a:r>
              <a:rPr kumimoji="1" lang="ja-JP" altLang="en-US" dirty="0"/>
              <a:t>ただ、音階はドレミファソラシドレミファソラシド</a:t>
            </a:r>
            <a:r>
              <a:rPr kumimoji="1" lang="en-US" altLang="ja-JP" dirty="0"/>
              <a:t>...</a:t>
            </a:r>
            <a:r>
              <a:rPr kumimoji="1" lang="ja-JP" altLang="en-US" dirty="0"/>
              <a:t>と高くなっていく</a:t>
            </a:r>
            <a:r>
              <a:rPr kumimoji="1" lang="en-US" altLang="ja-JP" dirty="0"/>
              <a:t>(</a:t>
            </a:r>
            <a:r>
              <a:rPr kumimoji="1" lang="ja-JP" altLang="en-US" dirty="0"/>
              <a:t>オクターブ</a:t>
            </a:r>
            <a:r>
              <a:rPr kumimoji="1" lang="en-US" altLang="ja-JP" dirty="0"/>
              <a:t>)</a:t>
            </a:r>
            <a:r>
              <a:rPr kumimoji="1" lang="ja-JP" altLang="en-US" dirty="0" err="1"/>
              <a:t>ので</a:t>
            </a:r>
            <a:r>
              <a:rPr kumimoji="1" lang="ja-JP" altLang="en-US" dirty="0"/>
              <a:t>この画像だけではわかりません。</a:t>
            </a:r>
            <a:endParaRPr kumimoji="1" lang="en-US" altLang="ja-JP" dirty="0"/>
          </a:p>
          <a:p>
            <a:r>
              <a:rPr kumimoji="1" lang="ja-JP" altLang="en-US" dirty="0"/>
              <a:t>そこで右の画像です。右の画像はスペクトログラムといい、縦軸が鳴っている周波数、横軸が時間で表示されます。</a:t>
            </a:r>
            <a:endParaRPr kumimoji="1" lang="en-US" altLang="ja-JP" dirty="0"/>
          </a:p>
          <a:p>
            <a:endParaRPr kumimoji="1" lang="en-US" altLang="ja-JP" dirty="0"/>
          </a:p>
          <a:p>
            <a:r>
              <a:rPr kumimoji="1" lang="ja-JP" altLang="en-US" dirty="0"/>
              <a:t>周波数を調べることで音程がわかります。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10</a:t>
            </a:fld>
            <a:endParaRPr kumimoji="1" lang="ja-JP" altLang="en-US"/>
          </a:p>
        </p:txBody>
      </p:sp>
    </p:spTree>
    <p:extLst>
      <p:ext uri="{BB962C8B-B14F-4D97-AF65-F5344CB8AC3E}">
        <p14:creationId xmlns:p14="http://schemas.microsoft.com/office/powerpoint/2010/main" val="109738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それでは、デモンストレーションを行いたいと思います。</a:t>
            </a:r>
            <a:endParaRPr kumimoji="1" lang="en-US" altLang="ja-JP" dirty="0"/>
          </a:p>
          <a:p>
            <a:r>
              <a:rPr kumimoji="1" lang="ja-JP" altLang="en-US" dirty="0"/>
              <a:t>初めに、元々ある音のデータを取り込んでみます。</a:t>
            </a:r>
            <a:endParaRPr kumimoji="1" lang="en-US" altLang="ja-JP" dirty="0"/>
          </a:p>
          <a:p>
            <a:endParaRPr kumimoji="1" lang="en-US" altLang="ja-JP" dirty="0"/>
          </a:p>
          <a:p>
            <a:r>
              <a:rPr kumimoji="1" lang="ja-JP" altLang="en-US" dirty="0"/>
              <a:t>次は、実際に録音したデータを取り込んでみましょう。大坪がベースを弾きます。</a:t>
            </a:r>
            <a:endParaRPr kumimoji="1" lang="en-US" altLang="ja-JP" dirty="0"/>
          </a:p>
          <a:p>
            <a:endParaRPr kumimoji="1" lang="en-US" altLang="ja-JP" dirty="0"/>
          </a:p>
          <a:p>
            <a:r>
              <a:rPr kumimoji="1" lang="ja-JP" altLang="en-US" dirty="0"/>
              <a:t>このように</a:t>
            </a:r>
            <a:r>
              <a:rPr kumimoji="1" lang="en-US" altLang="ja-JP" dirty="0"/>
              <a:t>wave</a:t>
            </a:r>
            <a:r>
              <a:rPr kumimoji="1" lang="ja-JP" altLang="en-US" dirty="0"/>
              <a:t>ファイルとして出力されます。</a:t>
            </a:r>
            <a:endParaRPr kumimoji="1" lang="en-US" altLang="ja-JP" dirty="0"/>
          </a:p>
          <a:p>
            <a:r>
              <a:rPr kumimoji="1" lang="ja-JP" altLang="en-US" dirty="0"/>
              <a:t>これを取り込むと</a:t>
            </a:r>
            <a:endParaRPr kumimoji="1" lang="en-US" altLang="ja-JP" dirty="0"/>
          </a:p>
          <a:p>
            <a:endParaRPr kumimoji="1" lang="en-US" altLang="ja-JP" dirty="0"/>
          </a:p>
          <a:p>
            <a:r>
              <a:rPr kumimoji="1" lang="ja-JP" altLang="en-US" dirty="0"/>
              <a:t>このようになります。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11</a:t>
            </a:fld>
            <a:endParaRPr kumimoji="1" lang="ja-JP" altLang="en-US"/>
          </a:p>
        </p:txBody>
      </p:sp>
    </p:spTree>
    <p:extLst>
      <p:ext uri="{BB962C8B-B14F-4D97-AF65-F5344CB8AC3E}">
        <p14:creationId xmlns:p14="http://schemas.microsoft.com/office/powerpoint/2010/main" val="118608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で判別する奏法について詳しく解説します。</a:t>
            </a:r>
            <a:endParaRPr kumimoji="1" lang="en-US" altLang="ja-JP" dirty="0"/>
          </a:p>
          <a:p>
            <a:endParaRPr kumimoji="1" lang="en-US" altLang="ja-JP" dirty="0"/>
          </a:p>
          <a:p>
            <a:r>
              <a:rPr kumimoji="1" lang="ja-JP" altLang="en-US" dirty="0"/>
              <a:t>判別したい奏法は、ハンマリング、プリングオフ、ミュートの３つです。これらはベースギターで主に使われる基本的な奏法となります。それでは、大坪君にこれらの奏法を解説してもらいましょう。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12</a:t>
            </a:fld>
            <a:endParaRPr kumimoji="1" lang="ja-JP" altLang="en-US"/>
          </a:p>
        </p:txBody>
      </p:sp>
    </p:spTree>
    <p:extLst>
      <p:ext uri="{BB962C8B-B14F-4D97-AF65-F5344CB8AC3E}">
        <p14:creationId xmlns:p14="http://schemas.microsoft.com/office/powerpoint/2010/main" val="267636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先ほど解説した</a:t>
            </a:r>
            <a:r>
              <a:rPr kumimoji="1" lang="en-US" altLang="ja-JP" dirty="0" err="1"/>
              <a:t>LibRosa</a:t>
            </a:r>
            <a:r>
              <a:rPr kumimoji="1" lang="ja-JP" altLang="en-US" dirty="0" err="1"/>
              <a:t>にて</a:t>
            </a:r>
            <a:r>
              <a:rPr kumimoji="1" lang="ja-JP" altLang="en-US" dirty="0"/>
              <a:t>可視化した音の画像（スペクトログラム）を利用し、深層学習の分類で奏法の判別を可能にします。</a:t>
            </a:r>
            <a:endParaRPr kumimoji="1" lang="en-US" altLang="ja-JP"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13</a:t>
            </a:fld>
            <a:endParaRPr kumimoji="1" lang="ja-JP" altLang="en-US"/>
          </a:p>
        </p:txBody>
      </p:sp>
    </p:spTree>
    <p:extLst>
      <p:ext uri="{BB962C8B-B14F-4D97-AF65-F5344CB8AC3E}">
        <p14:creationId xmlns:p14="http://schemas.microsoft.com/office/powerpoint/2010/main" val="88676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それでは深層学習を使うにあたって深層学習で使う技術について説明していこうと思います。</a:t>
            </a:r>
            <a:endParaRPr kumimoji="1" lang="en-US" altLang="ja-JP" dirty="0"/>
          </a:p>
          <a:p>
            <a:endParaRPr kumimoji="1" lang="en-US" altLang="ja-JP" dirty="0"/>
          </a:p>
          <a:p>
            <a:r>
              <a:rPr kumimoji="1" lang="ja-JP" altLang="en-US" dirty="0"/>
              <a:t>ニューラルネットワークの仕組みについて説明します。</a:t>
            </a:r>
            <a:endParaRPr kumimoji="1" lang="en-US" altLang="ja-JP" dirty="0"/>
          </a:p>
          <a:p>
            <a:endParaRPr kumimoji="1" lang="en-US" altLang="ja-JP" dirty="0"/>
          </a:p>
          <a:p>
            <a:r>
              <a:rPr kumimoji="1" lang="ja-JP" altLang="en-US" dirty="0"/>
              <a:t>これは、入力層から来たデータが、一つまたは複数の中間層を通過し、最後に出力層で求める出力を表現します。</a:t>
            </a:r>
            <a:endParaRPr kumimoji="1" lang="en-US" altLang="ja-JP" dirty="0"/>
          </a:p>
          <a:p>
            <a:endParaRPr kumimoji="1" lang="en-US" altLang="ja-JP" dirty="0"/>
          </a:p>
          <a:p>
            <a:r>
              <a:rPr kumimoji="1" lang="ja-JP" altLang="en-US" dirty="0"/>
              <a:t>分類問題の活性化関数では、右上のシグモイド関数か右下のソフトマックス関数が使われています。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活性化関数とはその値を次のニューロンにどのように出力するかを決めるものです。</a:t>
            </a:r>
            <a:endParaRPr kumimoji="1" lang="en-US" altLang="ja-JP" dirty="0"/>
          </a:p>
          <a:p>
            <a:endParaRPr kumimoji="1" lang="en-US" altLang="ja-JP" dirty="0"/>
          </a:p>
          <a:p>
            <a:r>
              <a:rPr kumimoji="1" lang="ja-JP" altLang="en-US" dirty="0"/>
              <a:t>シグモイド関数は二値分類、ソフトマックス関数は多値分類で使われています。</a:t>
            </a:r>
            <a:endParaRPr kumimoji="1" lang="en-US" altLang="ja-JP" dirty="0"/>
          </a:p>
          <a:p>
            <a:r>
              <a:rPr kumimoji="1" lang="ja-JP" altLang="en-US" dirty="0"/>
              <a:t>二値分類は二つに分類するときに使い、多値分類は</a:t>
            </a:r>
            <a:r>
              <a:rPr kumimoji="1" lang="en-US" altLang="ja-JP" dirty="0"/>
              <a:t>3</a:t>
            </a:r>
            <a:r>
              <a:rPr kumimoji="1" lang="ja-JP" altLang="en-US" dirty="0"/>
              <a:t>つ以上に分類するときに使います。</a:t>
            </a:r>
            <a:endParaRPr kumimoji="1" lang="en-US" altLang="ja-JP" dirty="0"/>
          </a:p>
          <a:p>
            <a:endParaRPr kumimoji="1" lang="en-US" altLang="ja-JP" dirty="0"/>
          </a:p>
          <a:p>
            <a:r>
              <a:rPr kumimoji="1" lang="ja-JP" altLang="en-US" dirty="0"/>
              <a:t>そのため、僕たちのアプリでは複数の奏法を分類するので多値分類のソフトマックス関数があっていると考えています。</a:t>
            </a:r>
            <a:endParaRPr kumimoji="1" lang="en-US" altLang="ja-JP" dirty="0"/>
          </a:p>
          <a:p>
            <a:endParaRPr kumimoji="1" lang="en-US" altLang="ja-JP" dirty="0"/>
          </a:p>
          <a:p>
            <a:r>
              <a:rPr kumimoji="1" lang="ja-JP" altLang="en-US" dirty="0"/>
              <a:t>そして、この中間層を多くすることで、深層学習、いわゆるディープラーニングを作ることが出来ます。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14</a:t>
            </a:fld>
            <a:endParaRPr kumimoji="1" lang="ja-JP" altLang="en-US"/>
          </a:p>
        </p:txBody>
      </p:sp>
    </p:spTree>
    <p:extLst>
      <p:ext uri="{BB962C8B-B14F-4D97-AF65-F5344CB8AC3E}">
        <p14:creationId xmlns:p14="http://schemas.microsoft.com/office/powerpoint/2010/main" val="109103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次に深層学習の実装の仕方について、説明します。この図は、実際に作ったディープラーニングのモデル図となっています</a:t>
            </a:r>
            <a:endParaRPr kumimoji="1" lang="en-US" altLang="ja-JP" dirty="0"/>
          </a:p>
          <a:p>
            <a:endParaRPr kumimoji="1" lang="en-US" altLang="ja-JP" dirty="0"/>
          </a:p>
          <a:p>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緑枠が脳細胞を表すニューロンです。ニューロンとニューロンの間はシナプス（青の◆）で結合しています。シナプスでのデータの受け渡し度合いを重み</a:t>
            </a:r>
            <a:r>
              <a:rPr kumimoji="1" lang="en-US" altLang="ja-JP" sz="1200" b="0" i="0" kern="1200" dirty="0">
                <a:solidFill>
                  <a:schemeClr val="tx1"/>
                </a:solidFill>
                <a:effectLst/>
                <a:latin typeface="+mn-lt"/>
                <a:ea typeface="+mn-ea"/>
                <a:cs typeface="+mn-cs"/>
              </a:rPr>
              <a:t>(</a:t>
            </a:r>
            <a:r>
              <a:rPr kumimoji="1" lang="en-US" altLang="ja-JP" sz="1200" b="0" i="0" u="none" strike="noStrike" kern="1200" dirty="0">
                <a:solidFill>
                  <a:schemeClr val="tx1"/>
                </a:solidFill>
                <a:effectLst/>
                <a:latin typeface="+mn-lt"/>
                <a:ea typeface="+mn-ea"/>
                <a:cs typeface="+mn-cs"/>
              </a:rPr>
              <a:t>w</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で表します。ニューロン間の結合の度合い、太さとも言えます。</a:t>
            </a:r>
            <a:br>
              <a:rPr lang="ja-JP" altLang="en-US" dirty="0"/>
            </a:br>
            <a:r>
              <a:rPr kumimoji="1" lang="ja-JP" altLang="en-US" sz="1200" b="0" i="0" kern="1200" dirty="0">
                <a:solidFill>
                  <a:schemeClr val="tx1"/>
                </a:solidFill>
                <a:effectLst/>
                <a:latin typeface="+mn-lt"/>
                <a:ea typeface="+mn-ea"/>
                <a:cs typeface="+mn-cs"/>
              </a:rPr>
              <a:t>図の関係で、中間層の階層数は２階層としています。この階層数をいくらでも深くできることからディープラーニング（深層学習）と言われます。また、各層のノード数（ニューロンの数）も図では２～３個にしていますが、実際にはもっと多くのノード数となります。</a:t>
            </a:r>
            <a:r>
              <a:rPr kumimoji="1" lang="en-US" altLang="ja-JP" sz="1200" b="0" i="0" kern="1200" dirty="0">
                <a:solidFill>
                  <a:schemeClr val="tx1"/>
                </a:solidFill>
                <a:effectLst/>
                <a:latin typeface="+mn-lt"/>
                <a:ea typeface="+mn-ea"/>
                <a:cs typeface="+mn-cs"/>
              </a:rPr>
              <a:t>』</a:t>
            </a: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学習は、正解データを持ったデータで行います。入力層から入ったデータをもとに各層を通じて予測データを求めます。次に、正解データとの誤差を計算し、それをもとに誤差がより小さくなるよう重みの調整を行います。</a:t>
            </a:r>
            <a:endParaRPr kumimoji="1" lang="en-US" altLang="ja-JP" sz="1200" b="0" i="0" kern="1200" dirty="0">
              <a:solidFill>
                <a:schemeClr val="tx1"/>
              </a:solidFill>
              <a:effectLst/>
              <a:latin typeface="+mn-lt"/>
              <a:ea typeface="+mn-ea"/>
              <a:cs typeface="+mn-cs"/>
            </a:endParaRPr>
          </a:p>
          <a:p>
            <a:endParaRPr kumimoji="1" lang="en-US" altLang="ja-JP" dirty="0"/>
          </a:p>
          <a:p>
            <a:r>
              <a:rPr kumimoji="1" lang="ja-JP" altLang="en-US" dirty="0"/>
              <a:t>このようにして、訓練データとより近い奏法を判別することができます。</a:t>
            </a: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15</a:t>
            </a:fld>
            <a:endParaRPr kumimoji="1" lang="ja-JP" altLang="en-US"/>
          </a:p>
        </p:txBody>
      </p:sp>
    </p:spTree>
    <p:extLst>
      <p:ext uri="{BB962C8B-B14F-4D97-AF65-F5344CB8AC3E}">
        <p14:creationId xmlns:p14="http://schemas.microsoft.com/office/powerpoint/2010/main" val="5308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16</a:t>
            </a:fld>
            <a:endParaRPr kumimoji="1" lang="ja-JP" altLang="en-US"/>
          </a:p>
        </p:txBody>
      </p:sp>
    </p:spTree>
    <p:extLst>
      <p:ext uri="{BB962C8B-B14F-4D97-AF65-F5344CB8AC3E}">
        <p14:creationId xmlns:p14="http://schemas.microsoft.com/office/powerpoint/2010/main" val="325854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a:t>
            </a:r>
            <a:r>
              <a:rPr kumimoji="1" lang="en-US" altLang="ja-JP" dirty="0"/>
              <a:t>TAB</a:t>
            </a:r>
            <a:r>
              <a:rPr kumimoji="1" lang="ja-JP" altLang="en-US" dirty="0"/>
              <a:t>譜を生成するために使用する</a:t>
            </a:r>
            <a:r>
              <a:rPr kumimoji="1" lang="en-US" altLang="ja-JP" dirty="0"/>
              <a:t>Lilypond</a:t>
            </a:r>
            <a:r>
              <a:rPr kumimoji="1" lang="ja-JP" altLang="en-US" dirty="0"/>
              <a:t>について説明します。</a:t>
            </a:r>
            <a:endParaRPr kumimoji="1" lang="en-US" altLang="ja-JP" dirty="0"/>
          </a:p>
          <a:p>
            <a:endParaRPr kumimoji="1" lang="en-US" altLang="ja-JP" dirty="0"/>
          </a:p>
          <a:p>
            <a:r>
              <a:rPr kumimoji="1" lang="en-US" altLang="ja-JP" dirty="0"/>
              <a:t>Lilypond</a:t>
            </a:r>
            <a:r>
              <a:rPr kumimoji="1" lang="ja-JP" altLang="en-US" dirty="0"/>
              <a:t>は</a:t>
            </a:r>
            <a:r>
              <a:rPr kumimoji="1" lang="en-US" altLang="ja-JP" dirty="0"/>
              <a:t>python</a:t>
            </a:r>
            <a:r>
              <a:rPr kumimoji="1" lang="ja-JP" altLang="en-US" dirty="0"/>
              <a:t>のライブラリではないのですが、</a:t>
            </a:r>
            <a:r>
              <a:rPr kumimoji="1" lang="ja-JP" altLang="en-US" sz="1200" b="0" i="0" kern="1200" dirty="0">
                <a:solidFill>
                  <a:schemeClr val="tx1"/>
                </a:solidFill>
                <a:effectLst/>
                <a:latin typeface="+mn-lt"/>
                <a:ea typeface="+mn-ea"/>
                <a:cs typeface="+mn-cs"/>
              </a:rPr>
              <a:t>楽譜作成ができるオープンソースのプログラムです。</a:t>
            </a:r>
            <a:endParaRPr kumimoji="1" lang="en-US" altLang="ja-JP" sz="1200" b="0" i="0" kern="1200" dirty="0">
              <a:solidFill>
                <a:schemeClr val="tx1"/>
              </a:solidFill>
              <a:effectLst/>
              <a:latin typeface="+mn-lt"/>
              <a:ea typeface="+mn-ea"/>
              <a:cs typeface="+mn-cs"/>
            </a:endParaRPr>
          </a:p>
          <a:p>
            <a:r>
              <a:rPr kumimoji="1" lang="ja-JP" altLang="en-US" dirty="0"/>
              <a:t>コマンド操作で</a:t>
            </a:r>
            <a:r>
              <a:rPr kumimoji="1" lang="en-US" altLang="ja-JP" dirty="0"/>
              <a:t>python</a:t>
            </a:r>
            <a:r>
              <a:rPr kumimoji="1" lang="ja-JP" altLang="en-US" dirty="0"/>
              <a:t>を実行するのと同じように実行することができます。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F8037610-726E-4AF2-B94D-B44156250256}" type="slidenum">
              <a:rPr kumimoji="1" lang="ja-JP" altLang="en-US" smtClean="0"/>
              <a:t>17</a:t>
            </a:fld>
            <a:endParaRPr kumimoji="1" lang="ja-JP" altLang="en-US"/>
          </a:p>
        </p:txBody>
      </p:sp>
    </p:spTree>
    <p:extLst>
      <p:ext uri="{BB962C8B-B14F-4D97-AF65-F5344CB8AC3E}">
        <p14:creationId xmlns:p14="http://schemas.microsoft.com/office/powerpoint/2010/main" val="4546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TAB</a:t>
            </a:r>
            <a:r>
              <a:rPr kumimoji="1" lang="ja-JP" altLang="en-US" dirty="0"/>
              <a:t>譜が出力される仕組みを解説します。</a:t>
            </a:r>
            <a:endParaRPr kumimoji="1" lang="en-US" altLang="ja-JP" dirty="0"/>
          </a:p>
          <a:p>
            <a:endParaRPr kumimoji="1" lang="en-US" altLang="ja-JP" dirty="0"/>
          </a:p>
          <a:p>
            <a:r>
              <a:rPr kumimoji="1" lang="en-US" altLang="ja-JP" dirty="0"/>
              <a:t>.</a:t>
            </a:r>
            <a:r>
              <a:rPr kumimoji="1" lang="en-US" altLang="ja-JP" dirty="0" err="1"/>
              <a:t>ly</a:t>
            </a:r>
            <a:r>
              <a:rPr kumimoji="1" lang="ja-JP" altLang="en-US" dirty="0"/>
              <a:t>を作成する</a:t>
            </a:r>
            <a:r>
              <a:rPr kumimoji="1" lang="en-US" altLang="ja-JP" dirty="0"/>
              <a:t>Python</a:t>
            </a:r>
            <a:r>
              <a:rPr kumimoji="1" lang="ja-JP" altLang="en-US" dirty="0"/>
              <a:t>プログラム</a:t>
            </a:r>
            <a:r>
              <a:rPr kumimoji="1" lang="en-US" altLang="ja-JP" dirty="0"/>
              <a:t>(.</a:t>
            </a:r>
            <a:r>
              <a:rPr kumimoji="1" lang="en-US" altLang="ja-JP" dirty="0" err="1"/>
              <a:t>py</a:t>
            </a:r>
            <a:r>
              <a:rPr kumimoji="1" lang="en-US" altLang="ja-JP" dirty="0"/>
              <a:t>)</a:t>
            </a:r>
            <a:r>
              <a:rPr kumimoji="1" lang="ja-JP" altLang="en-US" dirty="0"/>
              <a:t>を作成します。</a:t>
            </a:r>
            <a:r>
              <a:rPr kumimoji="1" lang="en-US" altLang="ja-JP" dirty="0"/>
              <a:t>.</a:t>
            </a:r>
            <a:r>
              <a:rPr kumimoji="1" lang="en-US" altLang="ja-JP" dirty="0" err="1"/>
              <a:t>py</a:t>
            </a:r>
            <a:r>
              <a:rPr kumimoji="1" lang="ja-JP" altLang="en-US" dirty="0"/>
              <a:t>を実行して出来上がった</a:t>
            </a:r>
            <a:r>
              <a:rPr kumimoji="1" lang="en-US" altLang="ja-JP" dirty="0"/>
              <a:t>.</a:t>
            </a:r>
            <a:r>
              <a:rPr kumimoji="1" lang="en-US" altLang="ja-JP" dirty="0" err="1"/>
              <a:t>ly</a:t>
            </a:r>
            <a:r>
              <a:rPr kumimoji="1" lang="ja-JP" altLang="en-US" dirty="0"/>
              <a:t>を</a:t>
            </a:r>
            <a:endParaRPr kumimoji="1" lang="en-US" altLang="ja-JP" dirty="0"/>
          </a:p>
          <a:p>
            <a:endParaRPr kumimoji="1" lang="en-US" altLang="ja-JP" dirty="0"/>
          </a:p>
          <a:p>
            <a:r>
              <a:rPr kumimoji="1" lang="ja-JP" altLang="en-US" dirty="0"/>
              <a:t>コマンド操作で</a:t>
            </a:r>
            <a:r>
              <a:rPr kumimoji="1" lang="en-US" altLang="ja-JP" dirty="0"/>
              <a:t>lilypond</a:t>
            </a:r>
            <a:r>
              <a:rPr kumimoji="1" lang="ja-JP" altLang="en-US" dirty="0"/>
              <a:t>で実行すると</a:t>
            </a:r>
            <a:r>
              <a:rPr kumimoji="1" lang="en-US" altLang="ja-JP" dirty="0"/>
              <a:t>TAB</a:t>
            </a:r>
            <a:r>
              <a:rPr kumimoji="1" lang="ja-JP" altLang="en-US" dirty="0"/>
              <a:t>譜が</a:t>
            </a:r>
            <a:r>
              <a:rPr kumimoji="1" lang="en-US" altLang="ja-JP" dirty="0"/>
              <a:t>PDF</a:t>
            </a:r>
            <a:r>
              <a:rPr kumimoji="1" lang="ja-JP" altLang="en-US" dirty="0"/>
              <a:t>また</a:t>
            </a:r>
            <a:r>
              <a:rPr kumimoji="1" lang="en-US" altLang="ja-JP" dirty="0"/>
              <a:t>midi</a:t>
            </a:r>
            <a:r>
              <a:rPr kumimoji="1" lang="ja-JP" altLang="en-US" dirty="0"/>
              <a:t>として出力されます。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18</a:t>
            </a:fld>
            <a:endParaRPr kumimoji="1" lang="ja-JP" altLang="en-US"/>
          </a:p>
        </p:txBody>
      </p:sp>
    </p:spTree>
    <p:extLst>
      <p:ext uri="{BB962C8B-B14F-4D97-AF65-F5344CB8AC3E}">
        <p14:creationId xmlns:p14="http://schemas.microsoft.com/office/powerpoint/2010/main" val="31397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19</a:t>
            </a:fld>
            <a:endParaRPr kumimoji="1" lang="ja-JP" altLang="en-US"/>
          </a:p>
        </p:txBody>
      </p:sp>
    </p:spTree>
    <p:extLst>
      <p:ext uri="{BB962C8B-B14F-4D97-AF65-F5344CB8AC3E}">
        <p14:creationId xmlns:p14="http://schemas.microsoft.com/office/powerpoint/2010/main" val="97420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私たちは、ベースギターの自動採譜アプリを開発しています。ベースギターの音のデータを入力し、</a:t>
            </a:r>
            <a:r>
              <a:rPr kumimoji="1" lang="en-US" altLang="ja-JP" dirty="0"/>
              <a:t>Tab</a:t>
            </a:r>
            <a:r>
              <a:rPr kumimoji="1" lang="ja-JP" altLang="en-US" dirty="0"/>
              <a:t>譜と呼ばれるギター用の楽譜を</a:t>
            </a:r>
            <a:r>
              <a:rPr kumimoji="1" lang="en-US" altLang="ja-JP" dirty="0"/>
              <a:t>PDF</a:t>
            </a:r>
            <a:r>
              <a:rPr kumimoji="1" lang="ja-JP" altLang="en-US" dirty="0"/>
              <a:t>と</a:t>
            </a:r>
            <a:r>
              <a:rPr kumimoji="1" lang="en-US" altLang="ja-JP" dirty="0"/>
              <a:t>midi</a:t>
            </a:r>
            <a:r>
              <a:rPr kumimoji="1" lang="ja-JP" altLang="en-US" dirty="0"/>
              <a:t>ファイルとして出力するシステムです。</a:t>
            </a:r>
            <a:endParaRPr kumimoji="1" lang="en-US" altLang="ja-JP" dirty="0"/>
          </a:p>
          <a:p>
            <a:r>
              <a:rPr kumimoji="1" lang="ja-JP" altLang="en-US" dirty="0"/>
              <a:t>ミュージシャンがオリジナルの楽曲を作る際、楽曲をコピーする際に役立ちます。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2</a:t>
            </a:fld>
            <a:endParaRPr kumimoji="1" lang="ja-JP" altLang="en-US"/>
          </a:p>
        </p:txBody>
      </p:sp>
    </p:spTree>
    <p:extLst>
      <p:ext uri="{BB962C8B-B14F-4D97-AF65-F5344CB8AC3E}">
        <p14:creationId xmlns:p14="http://schemas.microsoft.com/office/powerpoint/2010/main" val="142747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深層学習の起源となる「パーセプトロン」を説明します。</a:t>
            </a:r>
            <a:endParaRPr kumimoji="1" lang="en-US" altLang="ja-JP" dirty="0"/>
          </a:p>
          <a:p>
            <a:endParaRPr kumimoji="1" lang="en-US" altLang="ja-JP" dirty="0"/>
          </a:p>
          <a:p>
            <a:r>
              <a:rPr kumimoji="1" lang="ja-JP" altLang="en-US" dirty="0"/>
              <a:t>パーセプトロンは、人間の脳神経回路を真似た学習モデルで、複数の入力を重み付けして、０か１を出力するだけのものです。</a:t>
            </a:r>
          </a:p>
        </p:txBody>
      </p:sp>
      <p:sp>
        <p:nvSpPr>
          <p:cNvPr id="4" name="スライド番号プレースホルダー 3"/>
          <p:cNvSpPr>
            <a:spLocks noGrp="1"/>
          </p:cNvSpPr>
          <p:nvPr>
            <p:ph type="sldNum" sz="quarter" idx="5"/>
          </p:nvPr>
        </p:nvSpPr>
        <p:spPr/>
        <p:txBody>
          <a:bodyPr/>
          <a:lstStyle/>
          <a:p>
            <a:fld id="{64977D62-494C-4CA9-B7A6-755CC0A41BDC}" type="slidenum">
              <a:rPr kumimoji="1" lang="ja-JP" altLang="en-US" smtClean="0"/>
              <a:t>21</a:t>
            </a:fld>
            <a:endParaRPr kumimoji="1" lang="ja-JP" altLang="en-US"/>
          </a:p>
        </p:txBody>
      </p:sp>
    </p:spTree>
    <p:extLst>
      <p:ext uri="{BB962C8B-B14F-4D97-AF65-F5344CB8AC3E}">
        <p14:creationId xmlns:p14="http://schemas.microsoft.com/office/powerpoint/2010/main" val="3492915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シナプスによる結合部分の計算です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行列の内積</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ドット積）で表せます。</a:t>
            </a:r>
            <a:endParaRPr kumimoji="1" lang="en-US" altLang="ja-JP" sz="1200" b="0" i="0" kern="1200" dirty="0">
              <a:solidFill>
                <a:schemeClr val="tx1"/>
              </a:solidFill>
              <a:effectLst/>
              <a:latin typeface="+mn-lt"/>
              <a:ea typeface="+mn-ea"/>
              <a:cs typeface="+mn-cs"/>
            </a:endParaRPr>
          </a:p>
          <a:p>
            <a:r>
              <a:rPr kumimoji="1" lang="en-US" altLang="ja-JP" sz="1200" b="0" i="0" kern="1200" dirty="0" err="1">
                <a:solidFill>
                  <a:schemeClr val="tx1"/>
                </a:solidFill>
                <a:effectLst/>
                <a:latin typeface="+mn-lt"/>
                <a:ea typeface="+mn-ea"/>
                <a:cs typeface="+mn-cs"/>
              </a:rPr>
              <a:t>numpy</a:t>
            </a:r>
            <a:r>
              <a:rPr kumimoji="1" lang="ja-JP" altLang="en-US" sz="1200" b="0" i="0" kern="1200" dirty="0" err="1">
                <a:solidFill>
                  <a:schemeClr val="tx1"/>
                </a:solidFill>
                <a:effectLst/>
                <a:latin typeface="+mn-lt"/>
                <a:ea typeface="+mn-ea"/>
                <a:cs typeface="+mn-cs"/>
              </a:rPr>
              <a:t>での</a:t>
            </a:r>
            <a:r>
              <a:rPr kumimoji="1" lang="ja-JP" altLang="en-US" sz="1200" b="0" i="0" kern="1200" dirty="0">
                <a:solidFill>
                  <a:schemeClr val="tx1"/>
                </a:solidFill>
                <a:effectLst/>
                <a:latin typeface="+mn-lt"/>
                <a:ea typeface="+mn-ea"/>
                <a:cs typeface="+mn-cs"/>
              </a:rPr>
              <a:t>実装は青線になります。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22</a:t>
            </a:fld>
            <a:endParaRPr kumimoji="1" lang="ja-JP" altLang="en-US"/>
          </a:p>
        </p:txBody>
      </p:sp>
    </p:spTree>
    <p:extLst>
      <p:ext uri="{BB962C8B-B14F-4D97-AF65-F5344CB8AC3E}">
        <p14:creationId xmlns:p14="http://schemas.microsoft.com/office/powerpoint/2010/main" val="235193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活性化関数は、ニューロン内での発火を表します。図の青枠の部分です。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最近は、活性化関数として</a:t>
            </a: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が用いられることが多いようです。</a:t>
            </a:r>
            <a:br>
              <a:rPr lang="ja-JP" altLang="en-US" dirty="0"/>
            </a:br>
            <a:r>
              <a:rPr kumimoji="1" lang="en-US" altLang="ja-JP" sz="1200" b="0" i="0" kern="1200" dirty="0" err="1">
                <a:solidFill>
                  <a:schemeClr val="tx1"/>
                </a:solidFill>
                <a:effectLst/>
                <a:latin typeface="+mn-lt"/>
                <a:ea typeface="+mn-ea"/>
                <a:cs typeface="+mn-cs"/>
              </a:rPr>
              <a:t>ReLU</a:t>
            </a:r>
            <a:r>
              <a:rPr kumimoji="1" lang="ja-JP" altLang="en-US" sz="1200" b="0" i="0" kern="1200" dirty="0">
                <a:solidFill>
                  <a:schemeClr val="tx1"/>
                </a:solidFill>
                <a:effectLst/>
                <a:latin typeface="+mn-lt"/>
                <a:ea typeface="+mn-ea"/>
                <a:cs typeface="+mn-cs"/>
              </a:rPr>
              <a:t>は、右下の関数です。入力が負になれば以降に情報は伝えません。正の場合は、そのままの値を伝えます。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23</a:t>
            </a:fld>
            <a:endParaRPr kumimoji="1" lang="ja-JP" altLang="en-US"/>
          </a:p>
        </p:txBody>
      </p:sp>
    </p:spTree>
    <p:extLst>
      <p:ext uri="{BB962C8B-B14F-4D97-AF65-F5344CB8AC3E}">
        <p14:creationId xmlns:p14="http://schemas.microsoft.com/office/powerpoint/2010/main" val="30816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複数の奏法を分類するような分類問題の場合は、出力層の活性化関数として</a:t>
            </a:r>
            <a:r>
              <a:rPr kumimoji="1" lang="en-US" altLang="ja-JP" sz="1200" b="0" i="0" kern="1200" dirty="0" err="1">
                <a:solidFill>
                  <a:schemeClr val="tx1"/>
                </a:solidFill>
                <a:effectLst/>
                <a:latin typeface="+mn-lt"/>
                <a:ea typeface="+mn-ea"/>
                <a:cs typeface="+mn-cs"/>
              </a:rPr>
              <a:t>softmax</a:t>
            </a:r>
            <a:r>
              <a:rPr kumimoji="1" lang="ja-JP" altLang="en-US" sz="1200" b="0" i="0" kern="1200" dirty="0">
                <a:solidFill>
                  <a:schemeClr val="tx1"/>
                </a:solidFill>
                <a:effectLst/>
                <a:latin typeface="+mn-lt"/>
                <a:ea typeface="+mn-ea"/>
                <a:cs typeface="+mn-cs"/>
              </a:rPr>
              <a:t>関数が利用されます。これは、各分類ごとの確率を求めるためです。総和は、</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24</a:t>
            </a:fld>
            <a:endParaRPr kumimoji="1" lang="ja-JP" altLang="en-US"/>
          </a:p>
        </p:txBody>
      </p:sp>
    </p:spTree>
    <p:extLst>
      <p:ext uri="{BB962C8B-B14F-4D97-AF65-F5344CB8AC3E}">
        <p14:creationId xmlns:p14="http://schemas.microsoft.com/office/powerpoint/2010/main" val="761293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予測データと正解データの比較に誤差関数を用います。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誤差関数は色々な種類がありますが、分類問題の場合は、交差エントロピー誤差を利用します。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25</a:t>
            </a:fld>
            <a:endParaRPr kumimoji="1" lang="ja-JP" altLang="en-US"/>
          </a:p>
        </p:txBody>
      </p:sp>
    </p:spTree>
    <p:extLst>
      <p:ext uri="{BB962C8B-B14F-4D97-AF65-F5344CB8AC3E}">
        <p14:creationId xmlns:p14="http://schemas.microsoft.com/office/powerpoint/2010/main" val="232742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誤差を小さくするように重みを調整します。</a:t>
            </a:r>
            <a:br>
              <a:rPr kumimoji="1" lang="ja-JP" altLang="en-US" sz="1200" b="0" i="0" kern="1200" dirty="0">
                <a:solidFill>
                  <a:schemeClr val="tx1"/>
                </a:solidFill>
                <a:effectLst/>
                <a:latin typeface="+mn-lt"/>
                <a:ea typeface="+mn-ea"/>
                <a:cs typeface="+mn-cs"/>
              </a:rPr>
            </a:br>
            <a:r>
              <a:rPr kumimoji="1" lang="ja-JP" altLang="en-US" sz="1200" b="0" i="0" kern="1200" dirty="0">
                <a:solidFill>
                  <a:schemeClr val="tx1"/>
                </a:solidFill>
                <a:effectLst/>
                <a:latin typeface="+mn-lt"/>
                <a:ea typeface="+mn-ea"/>
                <a:cs typeface="+mn-cs"/>
              </a:rPr>
              <a:t>調整には、微分を利用します。誤差関数に対して微分することで傾き（勾配）を求めます。青の線を誤差関数とします。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図のように、オレンジの場合は、勾配は正となり、値を小さくすることで誤差を小さくできます。逆に緑のように勾配が負となった場合は、値を大きくすることで誤差を小さくできます。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微分値（勾配）が、正となった場合は、重みを小さくするように調整します。負となった場合は、重みを大きくするように調整します。</a:t>
            </a:r>
            <a:endParaRPr kumimoji="1" lang="en-US" altLang="ja-JP" sz="1200" b="0" i="0" kern="1200" dirty="0">
              <a:solidFill>
                <a:schemeClr val="tx1"/>
              </a:solidFill>
              <a:effectLst/>
              <a:latin typeface="+mn-lt"/>
              <a:ea typeface="+mn-ea"/>
              <a:cs typeface="+mn-cs"/>
            </a:endParaRPr>
          </a:p>
          <a:p>
            <a:endParaRPr kumimoji="1" lang="ja-JP" altLang="en-US" sz="1200" b="0" i="0" kern="1200" dirty="0">
              <a:solidFill>
                <a:schemeClr val="tx1"/>
              </a:solidFill>
              <a:effectLst/>
              <a:latin typeface="+mn-lt"/>
              <a:ea typeface="+mn-ea"/>
              <a:cs typeface="+mn-cs"/>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26</a:t>
            </a:fld>
            <a:endParaRPr kumimoji="1" lang="ja-JP" altLang="en-US"/>
          </a:p>
        </p:txBody>
      </p:sp>
    </p:spTree>
    <p:extLst>
      <p:ext uri="{BB962C8B-B14F-4D97-AF65-F5344CB8AC3E}">
        <p14:creationId xmlns:p14="http://schemas.microsoft.com/office/powerpoint/2010/main" val="246464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全体の流れをもう一度示します。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27</a:t>
            </a:fld>
            <a:endParaRPr kumimoji="1" lang="ja-JP" altLang="en-US"/>
          </a:p>
        </p:txBody>
      </p:sp>
    </p:spTree>
    <p:extLst>
      <p:ext uri="{BB962C8B-B14F-4D97-AF65-F5344CB8AC3E}">
        <p14:creationId xmlns:p14="http://schemas.microsoft.com/office/powerpoint/2010/main" val="161846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入力データから予測データを求めるまでを順伝播と言います。</a:t>
            </a:r>
            <a:br>
              <a:rPr lang="ja-JP" altLang="en-US" dirty="0"/>
            </a:br>
            <a:r>
              <a:rPr kumimoji="1" lang="ja-JP" altLang="en-US" sz="1200" b="0" i="0" kern="1200" dirty="0">
                <a:solidFill>
                  <a:schemeClr val="tx1"/>
                </a:solidFill>
                <a:effectLst/>
                <a:latin typeface="+mn-lt"/>
                <a:ea typeface="+mn-ea"/>
                <a:cs typeface="+mn-cs"/>
              </a:rPr>
              <a:t>中間層の２階層の実装は、青線の通りです。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28</a:t>
            </a:fld>
            <a:endParaRPr kumimoji="1" lang="ja-JP" altLang="en-US"/>
          </a:p>
        </p:txBody>
      </p:sp>
    </p:spTree>
    <p:extLst>
      <p:ext uri="{BB962C8B-B14F-4D97-AF65-F5344CB8AC3E}">
        <p14:creationId xmlns:p14="http://schemas.microsoft.com/office/powerpoint/2010/main" val="31810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逆に勾配の計算を求め、重みの更新を行う部分を逆伝播と言います。</a:t>
            </a:r>
            <a:endParaRPr kumimoji="1" lang="ja-JP" altLang="en-US" dirty="0"/>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29</a:t>
            </a:fld>
            <a:endParaRPr kumimoji="1" lang="ja-JP" altLang="en-US"/>
          </a:p>
        </p:txBody>
      </p:sp>
    </p:spTree>
    <p:extLst>
      <p:ext uri="{BB962C8B-B14F-4D97-AF65-F5344CB8AC3E}">
        <p14:creationId xmlns:p14="http://schemas.microsoft.com/office/powerpoint/2010/main" val="659354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重みの更新です。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今回は、分かりやすくするため２階層固定としました。多階層とするには、</a:t>
            </a:r>
            <a:r>
              <a:rPr kumimoji="1" lang="en-US" altLang="ja-JP" sz="1200" b="0" i="0" kern="1200" dirty="0" err="1">
                <a:solidFill>
                  <a:schemeClr val="tx1"/>
                </a:solidFill>
                <a:effectLst/>
                <a:latin typeface="+mn-lt"/>
                <a:ea typeface="+mn-ea"/>
                <a:cs typeface="+mn-cs"/>
              </a:rPr>
              <a:t>W,b,u,z</a:t>
            </a:r>
            <a:r>
              <a:rPr kumimoji="1" lang="ja-JP" altLang="en-US" sz="1200" b="0" i="0" kern="1200" dirty="0">
                <a:solidFill>
                  <a:schemeClr val="tx1"/>
                </a:solidFill>
                <a:effectLst/>
                <a:latin typeface="+mn-lt"/>
                <a:ea typeface="+mn-ea"/>
                <a:cs typeface="+mn-cs"/>
              </a:rPr>
              <a:t>などを配列とし、</a:t>
            </a:r>
            <a:r>
              <a:rPr kumimoji="1" lang="en-US" altLang="ja-JP" sz="1200" b="0" i="0" kern="1200" dirty="0">
                <a:solidFill>
                  <a:schemeClr val="tx1"/>
                </a:solidFill>
                <a:effectLst/>
                <a:latin typeface="+mn-lt"/>
                <a:ea typeface="+mn-ea"/>
                <a:cs typeface="+mn-cs"/>
              </a:rPr>
              <a:t>for</a:t>
            </a:r>
            <a:r>
              <a:rPr kumimoji="1" lang="ja-JP" altLang="en-US" sz="1200" b="0" i="0" kern="1200" dirty="0">
                <a:solidFill>
                  <a:schemeClr val="tx1"/>
                </a:solidFill>
                <a:effectLst/>
                <a:latin typeface="+mn-lt"/>
                <a:ea typeface="+mn-ea"/>
                <a:cs typeface="+mn-cs"/>
              </a:rPr>
              <a:t>分でループさせると任意の階層に対応できます。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65A4FB44-0C85-4B36-A562-75F147191136}" type="slidenum">
              <a:rPr kumimoji="1" lang="ja-JP" altLang="en-US" smtClean="0"/>
              <a:t>30</a:t>
            </a:fld>
            <a:endParaRPr kumimoji="1" lang="ja-JP" altLang="en-US"/>
          </a:p>
        </p:txBody>
      </p:sp>
    </p:spTree>
    <p:extLst>
      <p:ext uri="{BB962C8B-B14F-4D97-AF65-F5344CB8AC3E}">
        <p14:creationId xmlns:p14="http://schemas.microsoft.com/office/powerpoint/2010/main" val="34696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最初にベースギターについて解説します。</a:t>
            </a:r>
            <a:endParaRPr kumimoji="1" lang="en-US" altLang="ja-JP" dirty="0"/>
          </a:p>
          <a:p>
            <a:endParaRPr kumimoji="1" lang="en-US" altLang="ja-JP" dirty="0"/>
          </a:p>
          <a:p>
            <a:r>
              <a:rPr kumimoji="1" lang="ja-JP" altLang="en-US" dirty="0"/>
              <a:t>ベースギターは一般的なギターとは違い、４本の弦を持っていて低い音が鳴ります。実際に、音を聴き比べてみましょう。</a:t>
            </a:r>
            <a:endParaRPr kumimoji="1" lang="en-US" altLang="ja-JP" dirty="0"/>
          </a:p>
          <a:p>
            <a:endParaRPr kumimoji="1" lang="en-US" altLang="ja-JP" dirty="0"/>
          </a:p>
          <a:p>
            <a:r>
              <a:rPr kumimoji="1" lang="ja-JP" altLang="en-US" dirty="0"/>
              <a:t>こちらが、普通のギターの音になります。</a:t>
            </a:r>
            <a:endParaRPr kumimoji="1" lang="en-US" altLang="ja-JP" dirty="0"/>
          </a:p>
          <a:p>
            <a:r>
              <a:rPr kumimoji="1" lang="ja-JP" altLang="en-US" dirty="0"/>
              <a:t>そしてこちらがベースギターの音になります。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このようにギターに比べて低い音が鳴るのが特徴です。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3</a:t>
            </a:fld>
            <a:endParaRPr kumimoji="1" lang="ja-JP" altLang="en-US"/>
          </a:p>
        </p:txBody>
      </p:sp>
    </p:spTree>
    <p:extLst>
      <p:ext uri="{BB962C8B-B14F-4D97-AF65-F5344CB8AC3E}">
        <p14:creationId xmlns:p14="http://schemas.microsoft.com/office/powerpoint/2010/main" val="3354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最終的に出力される</a:t>
            </a:r>
            <a:r>
              <a:rPr kumimoji="1" lang="en-US" altLang="ja-JP" dirty="0"/>
              <a:t>TAB</a:t>
            </a:r>
            <a:r>
              <a:rPr kumimoji="1" lang="ja-JP" altLang="en-US" dirty="0"/>
              <a:t>譜について説明します。</a:t>
            </a:r>
            <a:endParaRPr kumimoji="1" lang="en-US" altLang="ja-JP" dirty="0"/>
          </a:p>
          <a:p>
            <a:endParaRPr kumimoji="1" lang="en-US" altLang="ja-JP" dirty="0"/>
          </a:p>
          <a:p>
            <a:r>
              <a:rPr kumimoji="1" lang="ja-JP" altLang="en-US" dirty="0"/>
              <a:t>コノ画像をご覧ください。</a:t>
            </a:r>
            <a:endParaRPr kumimoji="1" lang="en-US" altLang="ja-JP" dirty="0"/>
          </a:p>
          <a:p>
            <a:r>
              <a:rPr kumimoji="1" lang="ja-JP" altLang="en-US" dirty="0"/>
              <a:t>左上の</a:t>
            </a:r>
            <a:r>
              <a:rPr kumimoji="1" lang="ja-JP" altLang="en-US" dirty="0" err="1"/>
              <a:t>ヘ</a:t>
            </a:r>
            <a:r>
              <a:rPr kumimoji="1" lang="ja-JP" altLang="en-US" dirty="0"/>
              <a:t>音記号が普通の楽譜</a:t>
            </a:r>
            <a:endParaRPr kumimoji="1" lang="en-US" altLang="ja-JP" dirty="0"/>
          </a:p>
          <a:p>
            <a:r>
              <a:rPr kumimoji="1" lang="ja-JP" altLang="en-US" dirty="0"/>
              <a:t>左下に</a:t>
            </a:r>
            <a:r>
              <a:rPr kumimoji="1" lang="en-US" altLang="ja-JP" dirty="0"/>
              <a:t>TAB</a:t>
            </a:r>
            <a:r>
              <a:rPr kumimoji="1" lang="ja-JP" altLang="en-US" dirty="0"/>
              <a:t>と書かれた楽譜が</a:t>
            </a:r>
            <a:r>
              <a:rPr kumimoji="1" lang="en-US" altLang="ja-JP" dirty="0"/>
              <a:t>TAB</a:t>
            </a:r>
            <a:r>
              <a:rPr kumimoji="1" lang="ja-JP" altLang="en-US" dirty="0"/>
              <a:t>譜です。</a:t>
            </a:r>
            <a:endParaRPr kumimoji="1" lang="en-US" altLang="ja-JP" dirty="0"/>
          </a:p>
          <a:p>
            <a:endParaRPr kumimoji="1" lang="en-US" altLang="ja-JP" dirty="0"/>
          </a:p>
          <a:p>
            <a:r>
              <a:rPr kumimoji="1" lang="ja-JP" altLang="en-US" dirty="0"/>
              <a:t>普通の楽譜と比べて線が</a:t>
            </a:r>
            <a:r>
              <a:rPr kumimoji="1" lang="en-US" altLang="ja-JP" dirty="0"/>
              <a:t>4</a:t>
            </a:r>
            <a:r>
              <a:rPr kumimoji="1" lang="ja-JP" altLang="en-US" dirty="0"/>
              <a:t>本しかありませんね。これはベースギターの</a:t>
            </a:r>
            <a:r>
              <a:rPr kumimoji="1" lang="en-US" altLang="ja-JP" dirty="0"/>
              <a:t>4</a:t>
            </a:r>
            <a:r>
              <a:rPr kumimoji="1" lang="ja-JP" altLang="en-US" dirty="0"/>
              <a:t>弦を表しています。</a:t>
            </a:r>
            <a:endParaRPr kumimoji="1" lang="en-US" altLang="ja-JP" dirty="0"/>
          </a:p>
          <a:p>
            <a:endParaRPr kumimoji="1" lang="en-US" altLang="ja-JP" dirty="0"/>
          </a:p>
          <a:p>
            <a:r>
              <a:rPr kumimoji="1" lang="ja-JP" altLang="en-US" dirty="0"/>
              <a:t>このような楽譜を出力します。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4</a:t>
            </a:fld>
            <a:endParaRPr kumimoji="1" lang="ja-JP" altLang="en-US"/>
          </a:p>
        </p:txBody>
      </p:sp>
    </p:spTree>
    <p:extLst>
      <p:ext uri="{BB962C8B-B14F-4D97-AF65-F5344CB8AC3E}">
        <p14:creationId xmlns:p14="http://schemas.microsoft.com/office/powerpoint/2010/main" val="102072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WEB</a:t>
            </a:r>
            <a:r>
              <a:rPr kumimoji="1" lang="ja-JP" altLang="en-US" dirty="0"/>
              <a:t>ページの機能について説明します。</a:t>
            </a:r>
            <a:endParaRPr kumimoji="1" lang="en-US" altLang="ja-JP" dirty="0"/>
          </a:p>
          <a:p>
            <a:endParaRPr kumimoji="1" lang="en-US" altLang="ja-JP" dirty="0"/>
          </a:p>
          <a:p>
            <a:r>
              <a:rPr kumimoji="1" lang="ja-JP" altLang="en-US" dirty="0"/>
              <a:t>ファイルアップロード</a:t>
            </a:r>
            <a:endParaRPr kumimoji="1" lang="en-US" altLang="ja-JP" dirty="0"/>
          </a:p>
          <a:p>
            <a:r>
              <a:rPr kumimoji="1" lang="ja-JP" altLang="en-US" dirty="0"/>
              <a:t>と録音</a:t>
            </a:r>
            <a:endParaRPr kumimoji="1" lang="en-US" altLang="ja-JP" dirty="0"/>
          </a:p>
          <a:p>
            <a:endParaRPr kumimoji="1" lang="en-US" altLang="ja-JP" dirty="0"/>
          </a:p>
          <a:p>
            <a:r>
              <a:rPr kumimoji="1" lang="ja-JP" altLang="en-US" dirty="0"/>
              <a:t>に対応しています。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5</a:t>
            </a:fld>
            <a:endParaRPr kumimoji="1" lang="ja-JP" altLang="en-US"/>
          </a:p>
        </p:txBody>
      </p:sp>
    </p:spTree>
    <p:extLst>
      <p:ext uri="{BB962C8B-B14F-4D97-AF65-F5344CB8AC3E}">
        <p14:creationId xmlns:p14="http://schemas.microsoft.com/office/powerpoint/2010/main" val="396779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音のデータがある場合のページです。</a:t>
            </a:r>
            <a:endParaRPr kumimoji="1" lang="en-US" altLang="ja-JP" dirty="0"/>
          </a:p>
          <a:p>
            <a:endParaRPr kumimoji="1" lang="en-US" altLang="ja-JP" dirty="0"/>
          </a:p>
          <a:p>
            <a:r>
              <a:rPr kumimoji="1" lang="ja-JP" altLang="en-US" dirty="0"/>
              <a:t>このようにファイルを選択してアップロードができます。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6</a:t>
            </a:fld>
            <a:endParaRPr kumimoji="1" lang="ja-JP" altLang="en-US"/>
          </a:p>
        </p:txBody>
      </p:sp>
    </p:spTree>
    <p:extLst>
      <p:ext uri="{BB962C8B-B14F-4D97-AF65-F5344CB8AC3E}">
        <p14:creationId xmlns:p14="http://schemas.microsoft.com/office/powerpoint/2010/main" val="37457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こちらが録音する場合のページです。</a:t>
            </a:r>
            <a:endParaRPr kumimoji="1" lang="en-US" altLang="ja-JP" dirty="0"/>
          </a:p>
          <a:p>
            <a:endParaRPr kumimoji="1" lang="en-US" altLang="ja-JP" dirty="0"/>
          </a:p>
          <a:p>
            <a:r>
              <a:rPr kumimoji="1" lang="ja-JP" altLang="en-US" dirty="0"/>
              <a:t>録音開始ボタンを押してから停止ボタンを押すまでマイクから入力された音のデータを</a:t>
            </a:r>
            <a:r>
              <a:rPr kumimoji="1" lang="en-US" altLang="ja-JP" dirty="0"/>
              <a:t>WAVE</a:t>
            </a:r>
            <a:br>
              <a:rPr kumimoji="1" lang="en-US" altLang="ja-JP" dirty="0"/>
            </a:br>
            <a:r>
              <a:rPr kumimoji="1" lang="ja-JP" altLang="en-US" dirty="0"/>
              <a:t>ファイルとして保存し、取り込みます。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7</a:t>
            </a:fld>
            <a:endParaRPr kumimoji="1" lang="ja-JP" altLang="en-US"/>
          </a:p>
        </p:txBody>
      </p:sp>
    </p:spTree>
    <p:extLst>
      <p:ext uri="{BB962C8B-B14F-4D97-AF65-F5344CB8AC3E}">
        <p14:creationId xmlns:p14="http://schemas.microsoft.com/office/powerpoint/2010/main" val="375109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8</a:t>
            </a:fld>
            <a:endParaRPr kumimoji="1" lang="ja-JP" altLang="en-US"/>
          </a:p>
        </p:txBody>
      </p:sp>
    </p:spTree>
    <p:extLst>
      <p:ext uri="{BB962C8B-B14F-4D97-AF65-F5344CB8AC3E}">
        <p14:creationId xmlns:p14="http://schemas.microsoft.com/office/powerpoint/2010/main" val="358549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楽譜を生成するうえで、音程</a:t>
            </a:r>
            <a:r>
              <a:rPr kumimoji="1" lang="en-US" altLang="ja-JP" sz="1200" dirty="0"/>
              <a:t>/</a:t>
            </a:r>
            <a:r>
              <a:rPr kumimoji="1" lang="ja-JP" altLang="en-US" sz="1200" dirty="0"/>
              <a:t>長さ</a:t>
            </a:r>
            <a:r>
              <a:rPr kumimoji="1" lang="en-US" altLang="ja-JP" sz="1200" dirty="0"/>
              <a:t>/</a:t>
            </a:r>
            <a:r>
              <a:rPr kumimoji="1" lang="ja-JP" altLang="en-US" sz="1200" dirty="0"/>
              <a:t>奏法の３つの要素の解析が必要です。青で記されている音階と長さは後程説明する</a:t>
            </a:r>
            <a:r>
              <a:rPr kumimoji="1" lang="en-US" altLang="ja-JP" sz="1200" dirty="0" err="1"/>
              <a:t>LibROSA</a:t>
            </a:r>
            <a:r>
              <a:rPr kumimoji="1" lang="ja-JP" altLang="en-US" sz="1200" dirty="0"/>
              <a:t>という</a:t>
            </a:r>
            <a:r>
              <a:rPr kumimoji="1" lang="en-US" altLang="ja-JP" sz="1200" dirty="0"/>
              <a:t>Python</a:t>
            </a:r>
            <a:r>
              <a:rPr kumimoji="1" lang="ja-JP" altLang="en-US" sz="1200" dirty="0"/>
              <a:t>ライブラリで解析可能です。</a:t>
            </a:r>
            <a:endParaRPr kumimoji="1" lang="en-US" altLang="ja-JP" sz="1200" dirty="0"/>
          </a:p>
          <a:p>
            <a:endParaRPr lang="en-US" altLang="ja-JP" sz="1200" dirty="0"/>
          </a:p>
          <a:p>
            <a:r>
              <a:rPr kumimoji="1" lang="ja-JP" altLang="en-US" sz="1200" dirty="0"/>
              <a:t>ですが、一つだけ色が違う奏法の判別は</a:t>
            </a:r>
            <a:r>
              <a:rPr kumimoji="1" lang="en-US" altLang="ja-JP" sz="1200" dirty="0" err="1"/>
              <a:t>LibROSA</a:t>
            </a:r>
            <a:r>
              <a:rPr kumimoji="1" lang="ja-JP" altLang="en-US" sz="1200" dirty="0"/>
              <a:t>のみでは解析できないため、</a:t>
            </a:r>
            <a:r>
              <a:rPr lang="en-US" altLang="ja-JP" sz="1200" dirty="0"/>
              <a:t>AI</a:t>
            </a:r>
            <a:r>
              <a:rPr kumimoji="1" lang="ja-JP" altLang="en-US" sz="1200" dirty="0"/>
              <a:t>に頼ります。</a:t>
            </a:r>
          </a:p>
        </p:txBody>
      </p:sp>
      <p:sp>
        <p:nvSpPr>
          <p:cNvPr id="4" name="スライド番号プレースホルダー 3"/>
          <p:cNvSpPr>
            <a:spLocks noGrp="1"/>
          </p:cNvSpPr>
          <p:nvPr>
            <p:ph type="sldNum" sz="quarter" idx="5"/>
          </p:nvPr>
        </p:nvSpPr>
        <p:spPr/>
        <p:txBody>
          <a:bodyPr/>
          <a:lstStyle/>
          <a:p>
            <a:fld id="{77D95CE7-1023-45BA-B4B8-831560B01D36}" type="slidenum">
              <a:rPr kumimoji="1" lang="ja-JP" altLang="en-US" smtClean="0"/>
              <a:t>9</a:t>
            </a:fld>
            <a:endParaRPr kumimoji="1" lang="ja-JP" altLang="en-US"/>
          </a:p>
        </p:txBody>
      </p:sp>
    </p:spTree>
    <p:extLst>
      <p:ext uri="{BB962C8B-B14F-4D97-AF65-F5344CB8AC3E}">
        <p14:creationId xmlns:p14="http://schemas.microsoft.com/office/powerpoint/2010/main" val="40715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2941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488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998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65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7852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309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5246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853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967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1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061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25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0631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062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007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44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35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427964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wav"/><Relationship Id="rId7" Type="http://schemas.openxmlformats.org/officeDocument/2006/relationships/image" Target="../media/image4.jpe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B0E503-8406-4710-84B3-3094B008AEDC}"/>
              </a:ext>
            </a:extLst>
          </p:cNvPr>
          <p:cNvSpPr>
            <a:spLocks noGrp="1"/>
          </p:cNvSpPr>
          <p:nvPr>
            <p:ph type="ctrTitle"/>
          </p:nvPr>
        </p:nvSpPr>
        <p:spPr>
          <a:xfrm>
            <a:off x="1876424" y="888683"/>
            <a:ext cx="8791575" cy="2387600"/>
          </a:xfrm>
        </p:spPr>
        <p:txBody>
          <a:bodyPr/>
          <a:lstStyle/>
          <a:p>
            <a:r>
              <a:rPr lang="en-US" altLang="ja-JP" sz="9600" dirty="0">
                <a:latin typeface="Bodoni MT Black" panose="02070A03080606020203" pitchFamily="18" charset="0"/>
                <a:ea typeface="AR P白丸ＰＯＰ体H" panose="020B0600010101010101" pitchFamily="50" charset="-128"/>
              </a:rPr>
              <a:t>I.T.O</a:t>
            </a:r>
            <a:r>
              <a:rPr lang="ja-JP" altLang="en-US" sz="9600" dirty="0">
                <a:latin typeface="Bodoni MT Black" panose="02070A03080606020203" pitchFamily="18" charset="0"/>
                <a:ea typeface="AR P白丸ＰＯＰ体H" panose="020B0600010101010101" pitchFamily="50" charset="-128"/>
              </a:rPr>
              <a:t>　</a:t>
            </a:r>
            <a:endParaRPr kumimoji="1" lang="ja-JP" altLang="en-US" dirty="0"/>
          </a:p>
        </p:txBody>
      </p:sp>
      <p:sp>
        <p:nvSpPr>
          <p:cNvPr id="3" name="字幕 2">
            <a:extLst>
              <a:ext uri="{FF2B5EF4-FFF2-40B4-BE49-F238E27FC236}">
                <a16:creationId xmlns:a16="http://schemas.microsoft.com/office/drawing/2014/main" id="{96EEECC8-45E2-49E9-9C39-DABCFFEE963F}"/>
              </a:ext>
            </a:extLst>
          </p:cNvPr>
          <p:cNvSpPr>
            <a:spLocks noGrp="1"/>
          </p:cNvSpPr>
          <p:nvPr>
            <p:ph type="subTitle" idx="1"/>
          </p:nvPr>
        </p:nvSpPr>
        <p:spPr>
          <a:xfrm>
            <a:off x="1876424" y="3288983"/>
            <a:ext cx="8918576" cy="2387600"/>
          </a:xfrm>
        </p:spPr>
        <p:txBody>
          <a:bodyPr>
            <a:normAutofit/>
          </a:bodyPr>
          <a:lstStyle/>
          <a:p>
            <a:r>
              <a:rPr lang="ja-JP" altLang="en-US" sz="2600" dirty="0">
                <a:solidFill>
                  <a:schemeClr val="tx1"/>
                </a:solidFill>
              </a:rPr>
              <a:t>メンバー</a:t>
            </a:r>
            <a:endParaRPr lang="en-US" altLang="ja-JP" sz="2600" dirty="0">
              <a:solidFill>
                <a:schemeClr val="tx1"/>
              </a:solidFill>
            </a:endParaRPr>
          </a:p>
          <a:p>
            <a:r>
              <a:rPr lang="ja-JP" altLang="en-US" sz="2600" dirty="0">
                <a:solidFill>
                  <a:schemeClr val="tx1"/>
                </a:solidFill>
              </a:rPr>
              <a:t>石本竜雅</a:t>
            </a:r>
            <a:endParaRPr lang="en-US" altLang="ja-JP" sz="2600" dirty="0">
              <a:solidFill>
                <a:schemeClr val="tx1"/>
              </a:solidFill>
            </a:endParaRPr>
          </a:p>
          <a:p>
            <a:r>
              <a:rPr lang="ja-JP" altLang="en-US" sz="2600" dirty="0">
                <a:solidFill>
                  <a:schemeClr val="tx1"/>
                </a:solidFill>
              </a:rPr>
              <a:t>角田　俊</a:t>
            </a:r>
            <a:endParaRPr lang="en-US" altLang="ja-JP" sz="2600" dirty="0">
              <a:solidFill>
                <a:schemeClr val="tx1"/>
              </a:solidFill>
            </a:endParaRPr>
          </a:p>
          <a:p>
            <a:r>
              <a:rPr lang="ja-JP" altLang="en-US" sz="2600" dirty="0">
                <a:solidFill>
                  <a:schemeClr val="tx1"/>
                </a:solidFill>
              </a:rPr>
              <a:t>大坪幸生</a:t>
            </a:r>
            <a:endParaRPr lang="en-US" altLang="ja-JP" sz="2600" dirty="0">
              <a:solidFill>
                <a:schemeClr val="tx1"/>
              </a:solidFill>
            </a:endParaRPr>
          </a:p>
          <a:p>
            <a:endParaRPr kumimoji="1" lang="ja-JP" altLang="en-US" dirty="0"/>
          </a:p>
        </p:txBody>
      </p:sp>
    </p:spTree>
    <p:extLst>
      <p:ext uri="{BB962C8B-B14F-4D97-AF65-F5344CB8AC3E}">
        <p14:creationId xmlns:p14="http://schemas.microsoft.com/office/powerpoint/2010/main" val="815584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5308FC2-5A42-4C52-A46C-645F191AD30C}"/>
              </a:ext>
            </a:extLst>
          </p:cNvPr>
          <p:cNvSpPr/>
          <p:nvPr/>
        </p:nvSpPr>
        <p:spPr>
          <a:xfrm>
            <a:off x="0" y="1396663"/>
            <a:ext cx="12096658" cy="5080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49327686-CB56-4008-8F7C-0B0660FB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474"/>
            <a:ext cx="6096000" cy="4694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8942E7-BFA3-4BCC-9494-EC6AA6CEB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9" y="1758949"/>
            <a:ext cx="6318159" cy="443547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69ECE08-FBBE-4A73-AB56-FE161E30C42B}"/>
              </a:ext>
            </a:extLst>
          </p:cNvPr>
          <p:cNvSpPr txBox="1"/>
          <p:nvPr/>
        </p:nvSpPr>
        <p:spPr>
          <a:xfrm>
            <a:off x="762000" y="381000"/>
            <a:ext cx="10985500" cy="1015663"/>
          </a:xfrm>
          <a:prstGeom prst="rect">
            <a:avLst/>
          </a:prstGeom>
          <a:noFill/>
        </p:spPr>
        <p:txBody>
          <a:bodyPr wrap="square" rtlCol="0">
            <a:spAutoFit/>
          </a:bodyPr>
          <a:lstStyle/>
          <a:p>
            <a:r>
              <a:rPr kumimoji="1" lang="en-US" altLang="ja-JP" sz="6000" dirty="0" err="1">
                <a:latin typeface="Baskerville Old Face" panose="02020602080505020303" pitchFamily="18" charset="0"/>
              </a:rPr>
              <a:t>LibROSA</a:t>
            </a:r>
            <a:endParaRPr kumimoji="1" lang="ja-JP" altLang="en-US" sz="6000" dirty="0">
              <a:latin typeface="Baskerville Old Face" panose="02020602080505020303" pitchFamily="18" charset="0"/>
            </a:endParaRPr>
          </a:p>
        </p:txBody>
      </p:sp>
    </p:spTree>
    <p:extLst>
      <p:ext uri="{BB962C8B-B14F-4D97-AF65-F5344CB8AC3E}">
        <p14:creationId xmlns:p14="http://schemas.microsoft.com/office/powerpoint/2010/main" val="37105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DBD0B-5390-4891-B48D-2C8931E0D218}"/>
              </a:ext>
            </a:extLst>
          </p:cNvPr>
          <p:cNvSpPr>
            <a:spLocks noGrp="1"/>
          </p:cNvSpPr>
          <p:nvPr>
            <p:ph type="title"/>
          </p:nvPr>
        </p:nvSpPr>
        <p:spPr>
          <a:xfrm>
            <a:off x="2005013" y="2599718"/>
            <a:ext cx="9905998" cy="1478570"/>
          </a:xfrm>
        </p:spPr>
        <p:txBody>
          <a:bodyPr>
            <a:normAutofit/>
          </a:bodyPr>
          <a:lstStyle/>
          <a:p>
            <a:r>
              <a:rPr kumimoji="1" lang="ja-JP" altLang="en-US" sz="6000" dirty="0"/>
              <a:t>デモンストレーション</a:t>
            </a:r>
          </a:p>
        </p:txBody>
      </p:sp>
    </p:spTree>
    <p:extLst>
      <p:ext uri="{BB962C8B-B14F-4D97-AF65-F5344CB8AC3E}">
        <p14:creationId xmlns:p14="http://schemas.microsoft.com/office/powerpoint/2010/main" val="6075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6A76B-F796-412B-8379-1DF9371E01D7}"/>
              </a:ext>
            </a:extLst>
          </p:cNvPr>
          <p:cNvSpPr>
            <a:spLocks noGrp="1"/>
          </p:cNvSpPr>
          <p:nvPr>
            <p:ph type="title"/>
          </p:nvPr>
        </p:nvSpPr>
        <p:spPr/>
        <p:txBody>
          <a:bodyPr/>
          <a:lstStyle/>
          <a:p>
            <a:r>
              <a:rPr kumimoji="1" lang="ja-JP" altLang="en-US" dirty="0"/>
              <a:t>奏法</a:t>
            </a:r>
          </a:p>
        </p:txBody>
      </p:sp>
      <p:sp>
        <p:nvSpPr>
          <p:cNvPr id="3" name="コンテンツ プレースホルダー 2">
            <a:extLst>
              <a:ext uri="{FF2B5EF4-FFF2-40B4-BE49-F238E27FC236}">
                <a16:creationId xmlns:a16="http://schemas.microsoft.com/office/drawing/2014/main" id="{4F7EFE02-DD53-4D42-875F-1B00FF164FFB}"/>
              </a:ext>
            </a:extLst>
          </p:cNvPr>
          <p:cNvSpPr>
            <a:spLocks noGrp="1"/>
          </p:cNvSpPr>
          <p:nvPr>
            <p:ph idx="1"/>
          </p:nvPr>
        </p:nvSpPr>
        <p:spPr>
          <a:xfrm>
            <a:off x="1141413" y="2249487"/>
            <a:ext cx="9361488" cy="3541714"/>
          </a:xfrm>
        </p:spPr>
        <p:txBody>
          <a:bodyPr/>
          <a:lstStyle/>
          <a:p>
            <a:r>
              <a:rPr kumimoji="1" lang="ja-JP" altLang="en-US" dirty="0"/>
              <a:t>ハンマリング</a:t>
            </a:r>
            <a:endParaRPr lang="en-US" altLang="ja-JP" dirty="0"/>
          </a:p>
          <a:p>
            <a:endParaRPr lang="en-US" altLang="ja-JP" dirty="0"/>
          </a:p>
          <a:p>
            <a:r>
              <a:rPr lang="ja-JP" altLang="en-US" dirty="0"/>
              <a:t>プリングオフ</a:t>
            </a:r>
            <a:endParaRPr lang="en-US" altLang="ja-JP" dirty="0"/>
          </a:p>
          <a:p>
            <a:endParaRPr lang="en-US" altLang="ja-JP" dirty="0"/>
          </a:p>
          <a:p>
            <a:r>
              <a:rPr kumimoji="1" lang="ja-JP" altLang="en-US" dirty="0"/>
              <a:t>ミュート</a:t>
            </a:r>
          </a:p>
        </p:txBody>
      </p:sp>
    </p:spTree>
    <p:extLst>
      <p:ext uri="{BB962C8B-B14F-4D97-AF65-F5344CB8AC3E}">
        <p14:creationId xmlns:p14="http://schemas.microsoft.com/office/powerpoint/2010/main" val="32946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DE8B8-54CE-47C9-9360-E3C01577415D}"/>
              </a:ext>
            </a:extLst>
          </p:cNvPr>
          <p:cNvSpPr>
            <a:spLocks noGrp="1"/>
          </p:cNvSpPr>
          <p:nvPr>
            <p:ph type="title"/>
          </p:nvPr>
        </p:nvSpPr>
        <p:spPr>
          <a:xfrm>
            <a:off x="1141413" y="324604"/>
            <a:ext cx="9905998" cy="1478570"/>
          </a:xfrm>
        </p:spPr>
        <p:txBody>
          <a:bodyPr>
            <a:normAutofit/>
          </a:bodyPr>
          <a:lstStyle/>
          <a:p>
            <a:r>
              <a:rPr kumimoji="1" lang="en-US" altLang="ja-JP" sz="4800" dirty="0"/>
              <a:t>AI</a:t>
            </a:r>
            <a:r>
              <a:rPr kumimoji="1" lang="ja-JP" altLang="en-US" sz="4800" dirty="0"/>
              <a:t>による奏法の判別</a:t>
            </a:r>
          </a:p>
        </p:txBody>
      </p:sp>
      <p:sp>
        <p:nvSpPr>
          <p:cNvPr id="3" name="コンテンツ プレースホルダー 2">
            <a:extLst>
              <a:ext uri="{FF2B5EF4-FFF2-40B4-BE49-F238E27FC236}">
                <a16:creationId xmlns:a16="http://schemas.microsoft.com/office/drawing/2014/main" id="{B39CE3A0-5DF6-48F6-8E17-B3730BBF1006}"/>
              </a:ext>
            </a:extLst>
          </p:cNvPr>
          <p:cNvSpPr>
            <a:spLocks noGrp="1"/>
          </p:cNvSpPr>
          <p:nvPr>
            <p:ph idx="1"/>
          </p:nvPr>
        </p:nvSpPr>
        <p:spPr>
          <a:xfrm>
            <a:off x="1141412" y="2460502"/>
            <a:ext cx="9905999" cy="3541714"/>
          </a:xfrm>
        </p:spPr>
        <p:txBody>
          <a:bodyPr>
            <a:normAutofit/>
          </a:bodyPr>
          <a:lstStyle/>
          <a:p>
            <a:r>
              <a:rPr kumimoji="1" lang="en-US" altLang="ja-JP" sz="3600" dirty="0" err="1"/>
              <a:t>LibROSA</a:t>
            </a:r>
            <a:r>
              <a:rPr kumimoji="1" lang="ja-JP" altLang="en-US" sz="3600" dirty="0"/>
              <a:t>で可視化した音の画像（スペクトログラム）を分類する。</a:t>
            </a:r>
            <a:endParaRPr kumimoji="1" lang="en-US" altLang="ja-JP" sz="3600" dirty="0"/>
          </a:p>
          <a:p>
            <a:r>
              <a:rPr lang="ja-JP" altLang="en-US" sz="3600" dirty="0"/>
              <a:t>→奏法の判別が可能</a:t>
            </a:r>
            <a:endParaRPr lang="en-US" altLang="ja-JP" sz="3600" dirty="0"/>
          </a:p>
        </p:txBody>
      </p:sp>
    </p:spTree>
    <p:extLst>
      <p:ext uri="{BB962C8B-B14F-4D97-AF65-F5344CB8AC3E}">
        <p14:creationId xmlns:p14="http://schemas.microsoft.com/office/powerpoint/2010/main" val="5803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43012" y="1325563"/>
            <a:ext cx="8946541" cy="4195481"/>
          </a:xfrm>
        </p:spPr>
        <p:txBody>
          <a:bodyPr>
            <a:normAutofit/>
          </a:bodyPr>
          <a:lstStyle/>
          <a:p>
            <a:r>
              <a:rPr kumimoji="1" lang="ja-JP" altLang="en-US" sz="2800" dirty="0"/>
              <a:t>ニューラルネットワーク</a:t>
            </a:r>
            <a:r>
              <a:rPr kumimoji="1" lang="en-US" altLang="ja-JP" sz="2800" dirty="0"/>
              <a:t>(</a:t>
            </a:r>
            <a:r>
              <a:rPr kumimoji="1" lang="ja-JP" altLang="en-US" sz="2800" dirty="0"/>
              <a:t>分類</a:t>
            </a:r>
            <a:r>
              <a:rPr kumimoji="1" lang="en-US" altLang="ja-JP" sz="2800" dirty="0"/>
              <a:t>)</a:t>
            </a:r>
          </a:p>
        </p:txBody>
      </p:sp>
      <p:pic>
        <p:nvPicPr>
          <p:cNvPr id="5" name="図 4">
            <a:extLst>
              <a:ext uri="{FF2B5EF4-FFF2-40B4-BE49-F238E27FC236}">
                <a16:creationId xmlns:a16="http://schemas.microsoft.com/office/drawing/2014/main" id="{9F7ABB03-5467-4311-94D1-ED9B3CD14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6808"/>
            <a:ext cx="5467350" cy="4562475"/>
          </a:xfrm>
          <a:prstGeom prst="rect">
            <a:avLst/>
          </a:prstGeom>
        </p:spPr>
      </p:pic>
      <p:pic>
        <p:nvPicPr>
          <p:cNvPr id="6" name="図 5">
            <a:extLst>
              <a:ext uri="{FF2B5EF4-FFF2-40B4-BE49-F238E27FC236}">
                <a16:creationId xmlns:a16="http://schemas.microsoft.com/office/drawing/2014/main" id="{A2B0D991-F768-4FA8-8B8A-F3CD83380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79" y="2046808"/>
            <a:ext cx="2895893" cy="2133308"/>
          </a:xfrm>
          <a:prstGeom prst="rect">
            <a:avLst/>
          </a:prstGeom>
        </p:spPr>
      </p:pic>
      <p:pic>
        <p:nvPicPr>
          <p:cNvPr id="8" name="図 7">
            <a:extLst>
              <a:ext uri="{FF2B5EF4-FFF2-40B4-BE49-F238E27FC236}">
                <a16:creationId xmlns:a16="http://schemas.microsoft.com/office/drawing/2014/main" id="{4BD0C3EF-4B49-4D9D-9E08-2C6884AB0F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144" y="4441651"/>
            <a:ext cx="2895892" cy="2181572"/>
          </a:xfrm>
          <a:prstGeom prst="rect">
            <a:avLst/>
          </a:prstGeom>
        </p:spPr>
      </p:pic>
      <p:sp>
        <p:nvSpPr>
          <p:cNvPr id="9" name="楕円 8">
            <a:extLst>
              <a:ext uri="{FF2B5EF4-FFF2-40B4-BE49-F238E27FC236}">
                <a16:creationId xmlns:a16="http://schemas.microsoft.com/office/drawing/2014/main" id="{7FF3A329-A6E4-48DE-9230-54F1871B8EEE}"/>
              </a:ext>
            </a:extLst>
          </p:cNvPr>
          <p:cNvSpPr/>
          <p:nvPr/>
        </p:nvSpPr>
        <p:spPr>
          <a:xfrm>
            <a:off x="9510101" y="2431518"/>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２値分類</a:t>
            </a:r>
            <a:endParaRPr kumimoji="1" lang="en-US" altLang="ja-JP" dirty="0"/>
          </a:p>
          <a:p>
            <a:pPr algn="ctr"/>
            <a:r>
              <a:rPr lang="en-US" altLang="ja-JP" dirty="0"/>
              <a:t>(A or B)</a:t>
            </a:r>
            <a:endParaRPr kumimoji="1" lang="ja-JP" altLang="en-US" dirty="0"/>
          </a:p>
        </p:txBody>
      </p:sp>
      <p:sp>
        <p:nvSpPr>
          <p:cNvPr id="13" name="楕円 12">
            <a:extLst>
              <a:ext uri="{FF2B5EF4-FFF2-40B4-BE49-F238E27FC236}">
                <a16:creationId xmlns:a16="http://schemas.microsoft.com/office/drawing/2014/main" id="{783BDB3E-D661-4398-A516-A0B28F04FFDC}"/>
              </a:ext>
            </a:extLst>
          </p:cNvPr>
          <p:cNvSpPr/>
          <p:nvPr/>
        </p:nvSpPr>
        <p:spPr>
          <a:xfrm>
            <a:off x="9510101" y="4839100"/>
            <a:ext cx="2374432" cy="13638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多値分類</a:t>
            </a:r>
            <a:endParaRPr kumimoji="1" lang="en-US" altLang="ja-JP" dirty="0"/>
          </a:p>
          <a:p>
            <a:pPr algn="ctr"/>
            <a:r>
              <a:rPr lang="en-US" altLang="ja-JP" dirty="0"/>
              <a:t>(A or B or C or </a:t>
            </a:r>
            <a:r>
              <a:rPr lang="ja-JP" altLang="en-US" dirty="0"/>
              <a:t>・・・</a:t>
            </a:r>
            <a:r>
              <a:rPr lang="en-US" altLang="ja-JP" dirty="0"/>
              <a:t>)</a:t>
            </a:r>
            <a:endParaRPr kumimoji="1" lang="ja-JP" altLang="en-US" dirty="0"/>
          </a:p>
        </p:txBody>
      </p:sp>
    </p:spTree>
    <p:extLst>
      <p:ext uri="{BB962C8B-B14F-4D97-AF65-F5344CB8AC3E}">
        <p14:creationId xmlns:p14="http://schemas.microsoft.com/office/powerpoint/2010/main" val="1747624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8" name="コンテンツ プレースホルダー 7">
            <a:extLst>
              <a:ext uri="{FF2B5EF4-FFF2-40B4-BE49-F238E27FC236}">
                <a16:creationId xmlns:a16="http://schemas.microsoft.com/office/drawing/2014/main" id="{D473BDB3-7C66-41D2-B7CC-4737216F84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0744" y="2249488"/>
            <a:ext cx="9867338"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実装するディープラーニングのモデル</a:t>
            </a:r>
            <a:endParaRPr lang="en-US" altLang="ja-JP" sz="2800" dirty="0"/>
          </a:p>
        </p:txBody>
      </p:sp>
    </p:spTree>
    <p:extLst>
      <p:ext uri="{BB962C8B-B14F-4D97-AF65-F5344CB8AC3E}">
        <p14:creationId xmlns:p14="http://schemas.microsoft.com/office/powerpoint/2010/main" val="29965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8693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0824E-958C-4736-AEF6-A17D97B11E06}"/>
              </a:ext>
            </a:extLst>
          </p:cNvPr>
          <p:cNvSpPr>
            <a:spLocks noGrp="1"/>
          </p:cNvSpPr>
          <p:nvPr>
            <p:ph type="title"/>
          </p:nvPr>
        </p:nvSpPr>
        <p:spPr/>
        <p:txBody>
          <a:bodyPr/>
          <a:lstStyle/>
          <a:p>
            <a:r>
              <a:rPr kumimoji="1" lang="en-US" altLang="ja-JP" dirty="0"/>
              <a:t>Lilypond</a:t>
            </a:r>
            <a:endParaRPr kumimoji="1" lang="ja-JP" altLang="en-US" dirty="0"/>
          </a:p>
        </p:txBody>
      </p:sp>
      <p:pic>
        <p:nvPicPr>
          <p:cNvPr id="5122" name="Picture 2" descr="GNU LilyPond - Wikipedia">
            <a:extLst>
              <a:ext uri="{FF2B5EF4-FFF2-40B4-BE49-F238E27FC236}">
                <a16:creationId xmlns:a16="http://schemas.microsoft.com/office/drawing/2014/main" id="{C98C1BE4-3ED9-470E-8F87-E1EE90415D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748505" cy="37485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wnload LilyPond for Mac | MacUpdate">
            <a:extLst>
              <a:ext uri="{FF2B5EF4-FFF2-40B4-BE49-F238E27FC236}">
                <a16:creationId xmlns:a16="http://schemas.microsoft.com/office/drawing/2014/main" id="{B6F1F67B-21EB-4002-B81A-72408FDE8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839" y="1458790"/>
            <a:ext cx="7492856" cy="422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1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D4261A9-6087-45B6-955A-1501BE7D1DB9}"/>
              </a:ext>
            </a:extLst>
          </p:cNvPr>
          <p:cNvSpPr/>
          <p:nvPr/>
        </p:nvSpPr>
        <p:spPr>
          <a:xfrm>
            <a:off x="643095" y="1185705"/>
            <a:ext cx="10681397" cy="5385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DFF392-4023-4DA4-BA73-4AC123D79F89}"/>
              </a:ext>
            </a:extLst>
          </p:cNvPr>
          <p:cNvSpPr>
            <a:spLocks noGrp="1"/>
          </p:cNvSpPr>
          <p:nvPr>
            <p:ph type="title"/>
          </p:nvPr>
        </p:nvSpPr>
        <p:spPr>
          <a:xfrm>
            <a:off x="759155" y="208648"/>
            <a:ext cx="9404723" cy="1400530"/>
          </a:xfrm>
        </p:spPr>
        <p:txBody>
          <a:bodyPr/>
          <a:lstStyle/>
          <a:p>
            <a:r>
              <a:rPr lang="en-US" altLang="ja-JP" dirty="0"/>
              <a:t>Lilypond</a:t>
            </a:r>
            <a:endParaRPr kumimoji="1" lang="ja-JP" altLang="en-US" dirty="0"/>
          </a:p>
        </p:txBody>
      </p:sp>
      <p:grpSp>
        <p:nvGrpSpPr>
          <p:cNvPr id="6" name="グループ化 5">
            <a:extLst>
              <a:ext uri="{FF2B5EF4-FFF2-40B4-BE49-F238E27FC236}">
                <a16:creationId xmlns:a16="http://schemas.microsoft.com/office/drawing/2014/main" id="{80C940CE-CC9B-4526-A6CD-659E7720A8E6}"/>
              </a:ext>
            </a:extLst>
          </p:cNvPr>
          <p:cNvGrpSpPr/>
          <p:nvPr/>
        </p:nvGrpSpPr>
        <p:grpSpPr>
          <a:xfrm>
            <a:off x="1660752" y="4661851"/>
            <a:ext cx="2751364" cy="1600200"/>
            <a:chOff x="-322489" y="2677886"/>
            <a:chExt cx="2751364" cy="1600200"/>
          </a:xfrm>
        </p:grpSpPr>
        <p:sp>
          <p:nvSpPr>
            <p:cNvPr id="4" name="フローチャート: カード 3">
              <a:extLst>
                <a:ext uri="{FF2B5EF4-FFF2-40B4-BE49-F238E27FC236}">
                  <a16:creationId xmlns:a16="http://schemas.microsoft.com/office/drawing/2014/main" id="{17257472-1431-4063-AE3B-F4F47166E9E8}"/>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01C5404-D46A-4A9D-97A5-91A785643A2C}"/>
                </a:ext>
              </a:extLst>
            </p:cNvPr>
            <p:cNvSpPr txBox="1"/>
            <p:nvPr/>
          </p:nvSpPr>
          <p:spPr>
            <a:xfrm>
              <a:off x="-322489" y="2923988"/>
              <a:ext cx="2751364" cy="1107996"/>
            </a:xfrm>
            <a:prstGeom prst="rect">
              <a:avLst/>
            </a:prstGeom>
            <a:noFill/>
          </p:spPr>
          <p:txBody>
            <a:bodyPr wrap="square" rtlCol="0">
              <a:spAutoFit/>
            </a:bodyPr>
            <a:lstStyle/>
            <a:p>
              <a:pPr algn="ctr"/>
              <a:r>
                <a:rPr kumimoji="1" lang="en-US" altLang="ja-JP" sz="6600" dirty="0">
                  <a:solidFill>
                    <a:schemeClr val="bg1"/>
                  </a:solidFill>
                </a:rPr>
                <a:t>.</a:t>
              </a:r>
              <a:r>
                <a:rPr kumimoji="1" lang="en-US" altLang="ja-JP" sz="6600" dirty="0" err="1">
                  <a:solidFill>
                    <a:schemeClr val="bg1"/>
                  </a:solidFill>
                </a:rPr>
                <a:t>ly</a:t>
              </a:r>
              <a:endParaRPr kumimoji="1" lang="ja-JP" altLang="en-US" sz="6600" dirty="0">
                <a:solidFill>
                  <a:schemeClr val="bg1"/>
                </a:solidFill>
              </a:endParaRPr>
            </a:p>
          </p:txBody>
        </p:sp>
      </p:grpSp>
      <p:grpSp>
        <p:nvGrpSpPr>
          <p:cNvPr id="7" name="グループ化 6">
            <a:extLst>
              <a:ext uri="{FF2B5EF4-FFF2-40B4-BE49-F238E27FC236}">
                <a16:creationId xmlns:a16="http://schemas.microsoft.com/office/drawing/2014/main" id="{AA76634B-7A20-471D-AF7D-EBA88D3DD9D1}"/>
              </a:ext>
            </a:extLst>
          </p:cNvPr>
          <p:cNvGrpSpPr/>
          <p:nvPr/>
        </p:nvGrpSpPr>
        <p:grpSpPr>
          <a:xfrm>
            <a:off x="1546452" y="1396049"/>
            <a:ext cx="2751364" cy="1600200"/>
            <a:chOff x="-436789" y="2677886"/>
            <a:chExt cx="2751364" cy="1600200"/>
          </a:xfrm>
        </p:grpSpPr>
        <p:sp>
          <p:nvSpPr>
            <p:cNvPr id="8" name="フローチャート: カード 7">
              <a:extLst>
                <a:ext uri="{FF2B5EF4-FFF2-40B4-BE49-F238E27FC236}">
                  <a16:creationId xmlns:a16="http://schemas.microsoft.com/office/drawing/2014/main" id="{AEC991E8-7843-46A4-B973-3A0C551AA904}"/>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B4E297C-EAD6-453F-863A-C4797622C817}"/>
                </a:ext>
              </a:extLst>
            </p:cNvPr>
            <p:cNvSpPr txBox="1"/>
            <p:nvPr/>
          </p:nvSpPr>
          <p:spPr>
            <a:xfrm>
              <a:off x="-436789" y="2923988"/>
              <a:ext cx="2751364" cy="1015663"/>
            </a:xfrm>
            <a:prstGeom prst="rect">
              <a:avLst/>
            </a:prstGeom>
            <a:noFill/>
          </p:spPr>
          <p:txBody>
            <a:bodyPr wrap="square" rtlCol="0">
              <a:spAutoFit/>
            </a:bodyPr>
            <a:lstStyle/>
            <a:p>
              <a:pPr algn="ctr"/>
              <a:r>
                <a:rPr kumimoji="1" lang="en-US" altLang="ja-JP" sz="6000" dirty="0">
                  <a:solidFill>
                    <a:schemeClr val="bg1"/>
                  </a:solidFill>
                </a:rPr>
                <a:t>.</a:t>
              </a:r>
              <a:r>
                <a:rPr kumimoji="1" lang="en-US" altLang="ja-JP" sz="6000" dirty="0" err="1">
                  <a:solidFill>
                    <a:schemeClr val="bg1"/>
                  </a:solidFill>
                </a:rPr>
                <a:t>py</a:t>
              </a:r>
              <a:endParaRPr kumimoji="1" lang="ja-JP" altLang="en-US" sz="6000" dirty="0">
                <a:solidFill>
                  <a:schemeClr val="bg1"/>
                </a:solidFill>
              </a:endParaRPr>
            </a:p>
          </p:txBody>
        </p:sp>
      </p:grpSp>
      <p:sp>
        <p:nvSpPr>
          <p:cNvPr id="10" name="矢印: 下 9">
            <a:extLst>
              <a:ext uri="{FF2B5EF4-FFF2-40B4-BE49-F238E27FC236}">
                <a16:creationId xmlns:a16="http://schemas.microsoft.com/office/drawing/2014/main" id="{631276DC-08D3-498E-86C7-16BAC26DF7B8}"/>
              </a:ext>
            </a:extLst>
          </p:cNvPr>
          <p:cNvSpPr/>
          <p:nvPr/>
        </p:nvSpPr>
        <p:spPr>
          <a:xfrm>
            <a:off x="2664959" y="3028950"/>
            <a:ext cx="742950"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29F225E9-A0E5-4CC1-92EB-F4CCF3B11520}"/>
              </a:ext>
            </a:extLst>
          </p:cNvPr>
          <p:cNvGrpSpPr/>
          <p:nvPr/>
        </p:nvGrpSpPr>
        <p:grpSpPr>
          <a:xfrm>
            <a:off x="7670945" y="1428750"/>
            <a:ext cx="2751364" cy="1600200"/>
            <a:chOff x="-322489" y="2677886"/>
            <a:chExt cx="2751364" cy="1600200"/>
          </a:xfrm>
        </p:grpSpPr>
        <p:sp>
          <p:nvSpPr>
            <p:cNvPr id="12" name="フローチャート: カード 11">
              <a:extLst>
                <a:ext uri="{FF2B5EF4-FFF2-40B4-BE49-F238E27FC236}">
                  <a16:creationId xmlns:a16="http://schemas.microsoft.com/office/drawing/2014/main" id="{D5659CE5-EA46-42A4-B012-CFA3E4264443}"/>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F3F2125-59A7-4EAE-807B-DC9730F34295}"/>
                </a:ext>
              </a:extLst>
            </p:cNvPr>
            <p:cNvSpPr txBox="1"/>
            <p:nvPr/>
          </p:nvSpPr>
          <p:spPr>
            <a:xfrm>
              <a:off x="-322489" y="3104416"/>
              <a:ext cx="2751364" cy="830997"/>
            </a:xfrm>
            <a:prstGeom prst="rect">
              <a:avLst/>
            </a:prstGeom>
            <a:noFill/>
          </p:spPr>
          <p:txBody>
            <a:bodyPr wrap="square" rtlCol="0">
              <a:spAutoFit/>
            </a:bodyPr>
            <a:lstStyle/>
            <a:p>
              <a:pPr algn="ctr"/>
              <a:r>
                <a:rPr kumimoji="1" lang="en-US" altLang="ja-JP" sz="4800" dirty="0">
                  <a:solidFill>
                    <a:schemeClr val="bg1"/>
                  </a:solidFill>
                </a:rPr>
                <a:t>.pdf</a:t>
              </a:r>
              <a:endParaRPr kumimoji="1" lang="ja-JP" altLang="en-US" sz="4800" dirty="0">
                <a:solidFill>
                  <a:schemeClr val="bg1"/>
                </a:solidFill>
              </a:endParaRPr>
            </a:p>
          </p:txBody>
        </p:sp>
      </p:grpSp>
      <p:grpSp>
        <p:nvGrpSpPr>
          <p:cNvPr id="14" name="グループ化 13">
            <a:extLst>
              <a:ext uri="{FF2B5EF4-FFF2-40B4-BE49-F238E27FC236}">
                <a16:creationId xmlns:a16="http://schemas.microsoft.com/office/drawing/2014/main" id="{6B96ADED-687D-4C33-AC41-A83F2A2B7FBC}"/>
              </a:ext>
            </a:extLst>
          </p:cNvPr>
          <p:cNvGrpSpPr/>
          <p:nvPr/>
        </p:nvGrpSpPr>
        <p:grpSpPr>
          <a:xfrm>
            <a:off x="7670945" y="4620986"/>
            <a:ext cx="2751364" cy="1600200"/>
            <a:chOff x="-322489" y="2677886"/>
            <a:chExt cx="2751364" cy="1600200"/>
          </a:xfrm>
        </p:grpSpPr>
        <p:sp>
          <p:nvSpPr>
            <p:cNvPr id="15" name="フローチャート: カード 14">
              <a:extLst>
                <a:ext uri="{FF2B5EF4-FFF2-40B4-BE49-F238E27FC236}">
                  <a16:creationId xmlns:a16="http://schemas.microsoft.com/office/drawing/2014/main" id="{ED75B60B-16D9-4C4A-B280-94190127046F}"/>
                </a:ext>
              </a:extLst>
            </p:cNvPr>
            <p:cNvSpPr/>
            <p:nvPr/>
          </p:nvSpPr>
          <p:spPr>
            <a:xfrm>
              <a:off x="424543" y="2677886"/>
              <a:ext cx="1257300" cy="1600200"/>
            </a:xfrm>
            <a:prstGeom prst="flowChartPunchedCa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1619CA6-7AA8-403B-AF10-230828102C15}"/>
                </a:ext>
              </a:extLst>
            </p:cNvPr>
            <p:cNvSpPr txBox="1"/>
            <p:nvPr/>
          </p:nvSpPr>
          <p:spPr>
            <a:xfrm>
              <a:off x="-322489" y="3164908"/>
              <a:ext cx="2751364" cy="707886"/>
            </a:xfrm>
            <a:prstGeom prst="rect">
              <a:avLst/>
            </a:prstGeom>
            <a:noFill/>
          </p:spPr>
          <p:txBody>
            <a:bodyPr wrap="square" rtlCol="0">
              <a:spAutoFit/>
            </a:bodyPr>
            <a:lstStyle/>
            <a:p>
              <a:pPr algn="ctr"/>
              <a:r>
                <a:rPr kumimoji="1" lang="en-US" altLang="ja-JP" sz="4000" dirty="0">
                  <a:solidFill>
                    <a:schemeClr val="bg1"/>
                  </a:solidFill>
                </a:rPr>
                <a:t>.midi</a:t>
              </a:r>
              <a:endParaRPr kumimoji="1" lang="ja-JP" altLang="en-US" sz="4000" dirty="0">
                <a:solidFill>
                  <a:schemeClr val="bg1"/>
                </a:solidFill>
              </a:endParaRPr>
            </a:p>
          </p:txBody>
        </p:sp>
      </p:grpSp>
      <p:sp>
        <p:nvSpPr>
          <p:cNvPr id="17" name="矢印: 下 16">
            <a:extLst>
              <a:ext uri="{FF2B5EF4-FFF2-40B4-BE49-F238E27FC236}">
                <a16:creationId xmlns:a16="http://schemas.microsoft.com/office/drawing/2014/main" id="{E8262D0D-3B8E-41B3-9B8D-44B8293C88F0}"/>
              </a:ext>
            </a:extLst>
          </p:cNvPr>
          <p:cNvSpPr/>
          <p:nvPr/>
        </p:nvSpPr>
        <p:spPr>
          <a:xfrm rot="16200000">
            <a:off x="5631394" y="3721422"/>
            <a:ext cx="742950" cy="361109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折線 17">
            <a:extLst>
              <a:ext uri="{FF2B5EF4-FFF2-40B4-BE49-F238E27FC236}">
                <a16:creationId xmlns:a16="http://schemas.microsoft.com/office/drawing/2014/main" id="{1982AE39-101D-483A-9C23-0284BB626952}"/>
              </a:ext>
            </a:extLst>
          </p:cNvPr>
          <p:cNvSpPr/>
          <p:nvPr/>
        </p:nvSpPr>
        <p:spPr>
          <a:xfrm>
            <a:off x="6115318" y="2176093"/>
            <a:ext cx="1715099" cy="3174778"/>
          </a:xfrm>
          <a:prstGeom prst="ben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52C5C888-50D4-47FC-98EC-473FEC0ADA00}"/>
              </a:ext>
            </a:extLst>
          </p:cNvPr>
          <p:cNvSpPr txBox="1"/>
          <p:nvPr/>
        </p:nvSpPr>
        <p:spPr>
          <a:xfrm>
            <a:off x="4682967" y="5786159"/>
            <a:ext cx="256955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2800" dirty="0"/>
              <a:t>lilypond *.</a:t>
            </a:r>
            <a:r>
              <a:rPr kumimoji="1" lang="en-US" altLang="ja-JP" sz="2800" dirty="0" err="1"/>
              <a:t>ly</a:t>
            </a:r>
            <a:endParaRPr kumimoji="1" lang="ja-JP" altLang="en-US" sz="2800" dirty="0"/>
          </a:p>
        </p:txBody>
      </p:sp>
    </p:spTree>
    <p:extLst>
      <p:ext uri="{BB962C8B-B14F-4D97-AF65-F5344CB8AC3E}">
        <p14:creationId xmlns:p14="http://schemas.microsoft.com/office/powerpoint/2010/main" val="40502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96F5D3-E634-42B8-A9BD-ECA71DEFA9D2}"/>
              </a:ext>
            </a:extLst>
          </p:cNvPr>
          <p:cNvSpPr>
            <a:spLocks noGrp="1"/>
          </p:cNvSpPr>
          <p:nvPr>
            <p:ph type="title"/>
          </p:nvPr>
        </p:nvSpPr>
        <p:spPr>
          <a:xfrm>
            <a:off x="1141413" y="327514"/>
            <a:ext cx="9905998" cy="1478570"/>
          </a:xfrm>
        </p:spPr>
        <p:txBody>
          <a:bodyPr>
            <a:normAutofit/>
          </a:bodyPr>
          <a:lstStyle/>
          <a:p>
            <a:r>
              <a:rPr lang="ja-JP" altLang="en-US" sz="6000" dirty="0"/>
              <a:t>今後やること</a:t>
            </a:r>
            <a:endParaRPr kumimoji="1" lang="ja-JP" altLang="en-US" sz="6000" dirty="0"/>
          </a:p>
        </p:txBody>
      </p:sp>
      <p:sp>
        <p:nvSpPr>
          <p:cNvPr id="3" name="コンテンツ プレースホルダー 2">
            <a:extLst>
              <a:ext uri="{FF2B5EF4-FFF2-40B4-BE49-F238E27FC236}">
                <a16:creationId xmlns:a16="http://schemas.microsoft.com/office/drawing/2014/main" id="{F4AD9338-717F-481E-9E88-712BC04C3297}"/>
              </a:ext>
            </a:extLst>
          </p:cNvPr>
          <p:cNvSpPr>
            <a:spLocks noGrp="1"/>
          </p:cNvSpPr>
          <p:nvPr>
            <p:ph idx="1"/>
          </p:nvPr>
        </p:nvSpPr>
        <p:spPr/>
        <p:txBody>
          <a:bodyPr>
            <a:normAutofit/>
          </a:bodyPr>
          <a:lstStyle/>
          <a:p>
            <a:r>
              <a:rPr lang="en-US" altLang="ja-JP" sz="4000" dirty="0"/>
              <a:t>AI</a:t>
            </a:r>
            <a:r>
              <a:rPr lang="ja-JP" altLang="en-US" sz="4000" dirty="0"/>
              <a:t>による奏法の判別の精度の向上</a:t>
            </a:r>
            <a:endParaRPr lang="en-US" altLang="ja-JP" sz="4000" dirty="0"/>
          </a:p>
          <a:p>
            <a:r>
              <a:rPr lang="en-US" altLang="ja-JP" sz="4000" dirty="0"/>
              <a:t>onset(</a:t>
            </a:r>
            <a:r>
              <a:rPr lang="ja-JP" altLang="en-US" sz="4000" dirty="0"/>
              <a:t>音の出だし</a:t>
            </a:r>
            <a:r>
              <a:rPr lang="en-US" altLang="ja-JP" sz="4000" dirty="0"/>
              <a:t>)</a:t>
            </a:r>
            <a:r>
              <a:rPr lang="ja-JP" altLang="en-US" sz="4000" dirty="0" err="1"/>
              <a:t>の検</a:t>
            </a:r>
            <a:r>
              <a:rPr lang="ja-JP" altLang="en-US" sz="4000"/>
              <a:t>出の精度の向上</a:t>
            </a:r>
            <a:endParaRPr lang="en-US" altLang="ja-JP" sz="4000" dirty="0"/>
          </a:p>
          <a:p>
            <a:endParaRPr lang="en-US" altLang="ja-JP" sz="4000" dirty="0"/>
          </a:p>
          <a:p>
            <a:endParaRPr lang="en-US" altLang="ja-JP" sz="4000" dirty="0"/>
          </a:p>
          <a:p>
            <a:endParaRPr lang="en-US" altLang="ja-JP" sz="4000" dirty="0">
              <a:latin typeface="+mj-ea"/>
              <a:ea typeface="+mj-ea"/>
            </a:endParaRPr>
          </a:p>
          <a:p>
            <a:endParaRPr lang="en-US" altLang="ja-JP" sz="4000" dirty="0"/>
          </a:p>
          <a:p>
            <a:endParaRPr lang="en-US" altLang="ja-JP" sz="4000" b="1" dirty="0"/>
          </a:p>
          <a:p>
            <a:endParaRPr kumimoji="1" lang="en-US" altLang="ja-JP" sz="4000" dirty="0"/>
          </a:p>
          <a:p>
            <a:endParaRPr kumimoji="1" lang="en-US" altLang="ja-JP" dirty="0"/>
          </a:p>
        </p:txBody>
      </p:sp>
    </p:spTree>
    <p:extLst>
      <p:ext uri="{BB962C8B-B14F-4D97-AF65-F5344CB8AC3E}">
        <p14:creationId xmlns:p14="http://schemas.microsoft.com/office/powerpoint/2010/main" val="593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81456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72668-5A0B-48CE-9448-B285B08ABCFE}"/>
              </a:ext>
            </a:extLst>
          </p:cNvPr>
          <p:cNvSpPr>
            <a:spLocks noGrp="1"/>
          </p:cNvSpPr>
          <p:nvPr>
            <p:ph type="title"/>
          </p:nvPr>
        </p:nvSpPr>
        <p:spPr>
          <a:xfrm>
            <a:off x="1071744" y="2508278"/>
            <a:ext cx="9905998" cy="1478570"/>
          </a:xfrm>
        </p:spPr>
        <p:txBody>
          <a:bodyPr/>
          <a:lstStyle/>
          <a:p>
            <a:r>
              <a:rPr kumimoji="1" lang="ja-JP" altLang="en-US" dirty="0"/>
              <a:t>ご清聴ありがとうございました！</a:t>
            </a:r>
          </a:p>
        </p:txBody>
      </p:sp>
    </p:spTree>
    <p:extLst>
      <p:ext uri="{BB962C8B-B14F-4D97-AF65-F5344CB8AC3E}">
        <p14:creationId xmlns:p14="http://schemas.microsoft.com/office/powerpoint/2010/main" val="1567287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83E122-3563-446D-971D-6A3C1D991A8B}"/>
              </a:ext>
            </a:extLst>
          </p:cNvPr>
          <p:cNvSpPr>
            <a:spLocks noGrp="1"/>
          </p:cNvSpPr>
          <p:nvPr>
            <p:ph type="title"/>
          </p:nvPr>
        </p:nvSpPr>
        <p:spPr>
          <a:xfrm>
            <a:off x="838200" y="0"/>
            <a:ext cx="10515600" cy="1325563"/>
          </a:xfrm>
        </p:spPr>
        <p:txBody>
          <a:bodyPr>
            <a:normAutofit/>
          </a:bodyPr>
          <a:lstStyle/>
          <a:p>
            <a:r>
              <a:rPr lang="ja-JP" altLang="en-US" sz="4000" dirty="0"/>
              <a:t>パーセプトロンとニューラルネットワーク</a:t>
            </a:r>
            <a:endParaRPr lang="en-US" altLang="ja-JP" sz="4000" dirty="0"/>
          </a:p>
        </p:txBody>
      </p:sp>
      <p:sp>
        <p:nvSpPr>
          <p:cNvPr id="3" name="コンテンツ プレースホルダー 2">
            <a:extLst>
              <a:ext uri="{FF2B5EF4-FFF2-40B4-BE49-F238E27FC236}">
                <a16:creationId xmlns:a16="http://schemas.microsoft.com/office/drawing/2014/main" id="{E52126A7-F8A8-48F8-9BFF-B74BC21330F8}"/>
              </a:ext>
            </a:extLst>
          </p:cNvPr>
          <p:cNvSpPr>
            <a:spLocks noGrp="1"/>
          </p:cNvSpPr>
          <p:nvPr>
            <p:ph idx="1"/>
          </p:nvPr>
        </p:nvSpPr>
        <p:spPr>
          <a:xfrm>
            <a:off x="838200" y="1325563"/>
            <a:ext cx="9630562" cy="4295061"/>
          </a:xfrm>
        </p:spPr>
        <p:txBody>
          <a:bodyPr>
            <a:normAutofit/>
          </a:bodyPr>
          <a:lstStyle/>
          <a:p>
            <a:r>
              <a:rPr lang="ja-JP" altLang="en-US" sz="2800" dirty="0"/>
              <a:t>単純</a:t>
            </a:r>
            <a:r>
              <a:rPr kumimoji="1" lang="ja-JP" altLang="en-US" sz="2800" dirty="0"/>
              <a:t>パーセプトロン</a:t>
            </a:r>
            <a:endParaRPr kumimoji="1" lang="en-US" altLang="ja-JP" sz="2800" dirty="0"/>
          </a:p>
        </p:txBody>
      </p:sp>
      <p:pic>
        <p:nvPicPr>
          <p:cNvPr id="5" name="図 4">
            <a:extLst>
              <a:ext uri="{FF2B5EF4-FFF2-40B4-BE49-F238E27FC236}">
                <a16:creationId xmlns:a16="http://schemas.microsoft.com/office/drawing/2014/main" id="{ADCF8477-61D4-44DC-B0EF-F4273E2A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092"/>
            <a:ext cx="5856901" cy="4295061"/>
          </a:xfrm>
          <a:prstGeom prst="rect">
            <a:avLst/>
          </a:prstGeom>
        </p:spPr>
      </p:pic>
      <p:pic>
        <p:nvPicPr>
          <p:cNvPr id="6" name="図 5">
            <a:extLst>
              <a:ext uri="{FF2B5EF4-FFF2-40B4-BE49-F238E27FC236}">
                <a16:creationId xmlns:a16="http://schemas.microsoft.com/office/drawing/2014/main" id="{4D4AE3D5-E4F5-43B5-BE23-A27A84612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5101" y="2655588"/>
            <a:ext cx="4752090" cy="3564068"/>
          </a:xfrm>
          <a:prstGeom prst="rect">
            <a:avLst/>
          </a:prstGeom>
        </p:spPr>
      </p:pic>
    </p:spTree>
    <p:extLst>
      <p:ext uri="{BB962C8B-B14F-4D97-AF65-F5344CB8AC3E}">
        <p14:creationId xmlns:p14="http://schemas.microsoft.com/office/powerpoint/2010/main" val="16551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5A8B5-E47A-4C14-8135-5A13E62C17C1}"/>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4" name="コンテンツ プレースホルダー 4">
            <a:extLst>
              <a:ext uri="{FF2B5EF4-FFF2-40B4-BE49-F238E27FC236}">
                <a16:creationId xmlns:a16="http://schemas.microsoft.com/office/drawing/2014/main" id="{9334C11E-75B4-404D-B587-95C97FD7F2B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2155"/>
            <a:ext cx="5257800" cy="5401651"/>
          </a:xfrm>
        </p:spPr>
      </p:pic>
      <p:pic>
        <p:nvPicPr>
          <p:cNvPr id="6" name="図 5">
            <a:extLst>
              <a:ext uri="{FF2B5EF4-FFF2-40B4-BE49-F238E27FC236}">
                <a16:creationId xmlns:a16="http://schemas.microsoft.com/office/drawing/2014/main" id="{49381BD1-3F6D-4EEE-86AF-498A85C5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707" y="1452155"/>
            <a:ext cx="8769293" cy="2934117"/>
          </a:xfrm>
          <a:prstGeom prst="rect">
            <a:avLst/>
          </a:prstGeom>
        </p:spPr>
      </p:pic>
      <p:cxnSp>
        <p:nvCxnSpPr>
          <p:cNvPr id="14" name="直線コネクタ 13">
            <a:extLst>
              <a:ext uri="{FF2B5EF4-FFF2-40B4-BE49-F238E27FC236}">
                <a16:creationId xmlns:a16="http://schemas.microsoft.com/office/drawing/2014/main" id="{F0A8A08A-59F6-44D6-A9D9-AE93687E6C3D}"/>
              </a:ext>
            </a:extLst>
          </p:cNvPr>
          <p:cNvCxnSpPr>
            <a:cxnSpLocks/>
          </p:cNvCxnSpPr>
          <p:nvPr/>
        </p:nvCxnSpPr>
        <p:spPr>
          <a:xfrm>
            <a:off x="85060" y="1765005"/>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3AF2A7FC-28DC-4D5D-9FE3-BFC68FF1369F}"/>
              </a:ext>
            </a:extLst>
          </p:cNvPr>
          <p:cNvCxnSpPr/>
          <p:nvPr/>
        </p:nvCxnSpPr>
        <p:spPr>
          <a:xfrm>
            <a:off x="2392326"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F46D6CE-A423-463D-9735-324B3F79BA26}"/>
              </a:ext>
            </a:extLst>
          </p:cNvPr>
          <p:cNvCxnSpPr/>
          <p:nvPr/>
        </p:nvCxnSpPr>
        <p:spPr>
          <a:xfrm flipH="1">
            <a:off x="85060" y="2317898"/>
            <a:ext cx="230726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156C917-48DF-473F-A7B0-8F31B87734CB}"/>
              </a:ext>
            </a:extLst>
          </p:cNvPr>
          <p:cNvCxnSpPr/>
          <p:nvPr/>
        </p:nvCxnSpPr>
        <p:spPr>
          <a:xfrm>
            <a:off x="85060" y="1765005"/>
            <a:ext cx="0" cy="5528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58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2"/>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0" y="1455592"/>
            <a:ext cx="5258536" cy="5402408"/>
          </a:xfrm>
        </p:spPr>
      </p:pic>
      <p:pic>
        <p:nvPicPr>
          <p:cNvPr id="8" name="図 7">
            <a:extLst>
              <a:ext uri="{FF2B5EF4-FFF2-40B4-BE49-F238E27FC236}">
                <a16:creationId xmlns:a16="http://schemas.microsoft.com/office/drawing/2014/main" id="{33548B90-4544-4C49-911A-A544F16A3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198" y="1455592"/>
            <a:ext cx="8793802" cy="2768266"/>
          </a:xfrm>
          <a:prstGeom prst="rect">
            <a:avLst/>
          </a:prstGeom>
        </p:spPr>
      </p:pic>
      <p:cxnSp>
        <p:nvCxnSpPr>
          <p:cNvPr id="9" name="直線コネクタ 8">
            <a:extLst>
              <a:ext uri="{FF2B5EF4-FFF2-40B4-BE49-F238E27FC236}">
                <a16:creationId xmlns:a16="http://schemas.microsoft.com/office/drawing/2014/main" id="{A879A4BF-DBDE-4BAA-AED2-48D3D6416BD6}"/>
              </a:ext>
            </a:extLst>
          </p:cNvPr>
          <p:cNvCxnSpPr/>
          <p:nvPr/>
        </p:nvCxnSpPr>
        <p:spPr>
          <a:xfrm>
            <a:off x="85060" y="3429000"/>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3F5B3BC-11C9-44EF-9475-48C04F7E1FD2}"/>
              </a:ext>
            </a:extLst>
          </p:cNvPr>
          <p:cNvCxnSpPr/>
          <p:nvPr/>
        </p:nvCxnSpPr>
        <p:spPr>
          <a:xfrm>
            <a:off x="2371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6BB9062-4562-430F-8B15-45B448B2A06B}"/>
              </a:ext>
            </a:extLst>
          </p:cNvPr>
          <p:cNvCxnSpPr/>
          <p:nvPr/>
        </p:nvCxnSpPr>
        <p:spPr>
          <a:xfrm flipH="1">
            <a:off x="85060" y="4061637"/>
            <a:ext cx="2286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1722186-8465-47B0-8371-435AB1205D98}"/>
              </a:ext>
            </a:extLst>
          </p:cNvPr>
          <p:cNvCxnSpPr/>
          <p:nvPr/>
        </p:nvCxnSpPr>
        <p:spPr>
          <a:xfrm>
            <a:off x="85060" y="3429000"/>
            <a:ext cx="0" cy="63263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37901DB9-5D15-4D2D-B705-B58179CE6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8536" y="4353889"/>
            <a:ext cx="3530232" cy="2504111"/>
          </a:xfrm>
          <a:prstGeom prst="rect">
            <a:avLst/>
          </a:prstGeom>
        </p:spPr>
      </p:pic>
      <p:sp>
        <p:nvSpPr>
          <p:cNvPr id="19" name="楕円 18">
            <a:extLst>
              <a:ext uri="{FF2B5EF4-FFF2-40B4-BE49-F238E27FC236}">
                <a16:creationId xmlns:a16="http://schemas.microsoft.com/office/drawing/2014/main" id="{CFAA78FC-C313-467F-BCAF-F3A612FAE311}"/>
              </a:ext>
            </a:extLst>
          </p:cNvPr>
          <p:cNvSpPr/>
          <p:nvPr/>
        </p:nvSpPr>
        <p:spPr>
          <a:xfrm>
            <a:off x="8788768" y="4858985"/>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ReLU</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1314456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FEBCA47B-744E-48F0-8C4A-1511483B8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9737" y="1455592"/>
            <a:ext cx="8732263" cy="2751487"/>
          </a:xfrm>
          <a:prstGeom prst="rect">
            <a:avLst/>
          </a:prstGeom>
        </p:spPr>
      </p:pic>
      <p:cxnSp>
        <p:nvCxnSpPr>
          <p:cNvPr id="6" name="直線コネクタ 5">
            <a:extLst>
              <a:ext uri="{FF2B5EF4-FFF2-40B4-BE49-F238E27FC236}">
                <a16:creationId xmlns:a16="http://schemas.microsoft.com/office/drawing/2014/main" id="{C475DED5-42CE-4E85-9A9B-91A156AF1558}"/>
              </a:ext>
            </a:extLst>
          </p:cNvPr>
          <p:cNvCxnSpPr>
            <a:cxnSpLocks/>
          </p:cNvCxnSpPr>
          <p:nvPr/>
        </p:nvCxnSpPr>
        <p:spPr>
          <a:xfrm>
            <a:off x="95693" y="461453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AE1C67D6-8D4F-468F-8CE3-35C618FDD601}"/>
              </a:ext>
            </a:extLst>
          </p:cNvPr>
          <p:cNvCxnSpPr/>
          <p:nvPr/>
        </p:nvCxnSpPr>
        <p:spPr>
          <a:xfrm>
            <a:off x="4561367"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D3E9B6-77A4-42D0-B65E-D8C6F08CB6EF}"/>
              </a:ext>
            </a:extLst>
          </p:cNvPr>
          <p:cNvCxnSpPr/>
          <p:nvPr/>
        </p:nvCxnSpPr>
        <p:spPr>
          <a:xfrm flipH="1">
            <a:off x="95693" y="5571460"/>
            <a:ext cx="446567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D4A133B-FA8A-4370-9957-7E31BD4344D3}"/>
              </a:ext>
            </a:extLst>
          </p:cNvPr>
          <p:cNvCxnSpPr/>
          <p:nvPr/>
        </p:nvCxnSpPr>
        <p:spPr>
          <a:xfrm>
            <a:off x="95693" y="4614530"/>
            <a:ext cx="0" cy="9569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B35AE2BD-1609-44B7-9363-C1A2AE04F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799" y="4337108"/>
            <a:ext cx="3264151" cy="2458994"/>
          </a:xfrm>
          <a:prstGeom prst="rect">
            <a:avLst/>
          </a:prstGeom>
        </p:spPr>
      </p:pic>
      <p:sp>
        <p:nvSpPr>
          <p:cNvPr id="16" name="楕円 15">
            <a:extLst>
              <a:ext uri="{FF2B5EF4-FFF2-40B4-BE49-F238E27FC236}">
                <a16:creationId xmlns:a16="http://schemas.microsoft.com/office/drawing/2014/main" id="{C6AC5106-9EE9-478B-90D0-922F8C410F43}"/>
              </a:ext>
            </a:extLst>
          </p:cNvPr>
          <p:cNvSpPr/>
          <p:nvPr/>
        </p:nvSpPr>
        <p:spPr>
          <a:xfrm>
            <a:off x="8521950" y="4884661"/>
            <a:ext cx="2374432" cy="136388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活性化関数</a:t>
            </a:r>
            <a:endParaRPr kumimoji="1" lang="en-US" altLang="ja-JP" dirty="0"/>
          </a:p>
          <a:p>
            <a:pPr algn="ctr"/>
            <a:r>
              <a:rPr kumimoji="1" lang="en-US" altLang="ja-JP" dirty="0"/>
              <a:t>(</a:t>
            </a:r>
            <a:r>
              <a:rPr kumimoji="1" lang="en-US" altLang="ja-JP" dirty="0" err="1"/>
              <a:t>softmax</a:t>
            </a:r>
            <a:r>
              <a:rPr kumimoji="1" lang="ja-JP" altLang="en-US" dirty="0"/>
              <a:t>関数</a:t>
            </a:r>
            <a:r>
              <a:rPr kumimoji="1" lang="en-US" altLang="ja-JP" dirty="0"/>
              <a:t>)</a:t>
            </a:r>
            <a:endParaRPr kumimoji="1" lang="ja-JP" altLang="en-US" dirty="0"/>
          </a:p>
        </p:txBody>
      </p:sp>
    </p:spTree>
    <p:extLst>
      <p:ext uri="{BB962C8B-B14F-4D97-AF65-F5344CB8AC3E}">
        <p14:creationId xmlns:p14="http://schemas.microsoft.com/office/powerpoint/2010/main" val="94300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5" name="図 4">
            <a:extLst>
              <a:ext uri="{FF2B5EF4-FFF2-40B4-BE49-F238E27FC236}">
                <a16:creationId xmlns:a16="http://schemas.microsoft.com/office/drawing/2014/main" id="{F3EF8D90-DFEB-42A5-BEA5-B965F003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936" y="1450275"/>
            <a:ext cx="8722064" cy="2345547"/>
          </a:xfrm>
          <a:prstGeom prst="rect">
            <a:avLst/>
          </a:prstGeom>
        </p:spPr>
      </p:pic>
      <p:cxnSp>
        <p:nvCxnSpPr>
          <p:cNvPr id="8" name="直線コネクタ 7">
            <a:extLst>
              <a:ext uri="{FF2B5EF4-FFF2-40B4-BE49-F238E27FC236}">
                <a16:creationId xmlns:a16="http://schemas.microsoft.com/office/drawing/2014/main" id="{63426D4E-B274-4859-8F41-00EB03F3F354}"/>
              </a:ext>
            </a:extLst>
          </p:cNvPr>
          <p:cNvCxnSpPr/>
          <p:nvPr/>
        </p:nvCxnSpPr>
        <p:spPr>
          <a:xfrm>
            <a:off x="95693" y="5560828"/>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CB4A301-0DC7-4C93-B645-6D32FBF09C92}"/>
              </a:ext>
            </a:extLst>
          </p:cNvPr>
          <p:cNvCxnSpPr/>
          <p:nvPr/>
        </p:nvCxnSpPr>
        <p:spPr>
          <a:xfrm>
            <a:off x="5050465"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3A5DFD4-30C4-4B8B-955F-0F1C15F94FEF}"/>
              </a:ext>
            </a:extLst>
          </p:cNvPr>
          <p:cNvCxnSpPr/>
          <p:nvPr/>
        </p:nvCxnSpPr>
        <p:spPr>
          <a:xfrm flipH="1">
            <a:off x="95693" y="6124353"/>
            <a:ext cx="49547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13D744-8C4B-4855-913C-C65A7C98F8F3}"/>
              </a:ext>
            </a:extLst>
          </p:cNvPr>
          <p:cNvCxnSpPr/>
          <p:nvPr/>
        </p:nvCxnSpPr>
        <p:spPr>
          <a:xfrm>
            <a:off x="95693" y="5560828"/>
            <a:ext cx="0" cy="5635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38200" y="0"/>
            <a:ext cx="10515600" cy="1325563"/>
          </a:xfrm>
        </p:spPr>
        <p:txBody>
          <a:bodyPr>
            <a:normAutofit/>
          </a:bodyPr>
          <a:lstStyle/>
          <a:p>
            <a:r>
              <a:rPr lang="ja-JP" altLang="en-US" sz="4000" dirty="0"/>
              <a:t>深層学習の実装の仕方について</a:t>
            </a:r>
            <a:endParaRPr kumimoji="1" lang="ja-JP" altLang="en-US" sz="4000" dirty="0"/>
          </a:p>
        </p:txBody>
      </p:sp>
      <p:pic>
        <p:nvPicPr>
          <p:cNvPr id="7" name="コンテンツ プレースホルダー 4">
            <a:extLst>
              <a:ext uri="{FF2B5EF4-FFF2-40B4-BE49-F238E27FC236}">
                <a16:creationId xmlns:a16="http://schemas.microsoft.com/office/drawing/2014/main" id="{31582ADE-D01C-4491-9BFC-0CD420663B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3803"/>
          <a:stretch/>
        </p:blipFill>
        <p:spPr>
          <a:xfrm>
            <a:off x="-736" y="1455592"/>
            <a:ext cx="5258536" cy="5402408"/>
          </a:xfrm>
        </p:spPr>
      </p:pic>
      <p:pic>
        <p:nvPicPr>
          <p:cNvPr id="4" name="図 3">
            <a:extLst>
              <a:ext uri="{FF2B5EF4-FFF2-40B4-BE49-F238E27FC236}">
                <a16:creationId xmlns:a16="http://schemas.microsoft.com/office/drawing/2014/main" id="{0E43539E-9E9E-431E-94C0-40222936A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4425696"/>
            <a:ext cx="3429000" cy="2432304"/>
          </a:xfrm>
          <a:prstGeom prst="rect">
            <a:avLst/>
          </a:prstGeom>
        </p:spPr>
      </p:pic>
      <p:cxnSp>
        <p:nvCxnSpPr>
          <p:cNvPr id="8" name="直線コネクタ 7">
            <a:extLst>
              <a:ext uri="{FF2B5EF4-FFF2-40B4-BE49-F238E27FC236}">
                <a16:creationId xmlns:a16="http://schemas.microsoft.com/office/drawing/2014/main" id="{C70C1E39-F23A-4CC7-A813-8E22C5174715}"/>
              </a:ext>
            </a:extLst>
          </p:cNvPr>
          <p:cNvCxnSpPr/>
          <p:nvPr/>
        </p:nvCxnSpPr>
        <p:spPr>
          <a:xfrm>
            <a:off x="95693" y="232853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C04968D-F48A-4D07-A323-9A8C2E3A0F24}"/>
              </a:ext>
            </a:extLst>
          </p:cNvPr>
          <p:cNvCxnSpPr>
            <a:cxnSpLocks/>
          </p:cNvCxnSpPr>
          <p:nvPr/>
        </p:nvCxnSpPr>
        <p:spPr>
          <a:xfrm>
            <a:off x="3469936"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7D3A77F-872F-4D50-ABD7-C498C73FD612}"/>
              </a:ext>
            </a:extLst>
          </p:cNvPr>
          <p:cNvCxnSpPr/>
          <p:nvPr/>
        </p:nvCxnSpPr>
        <p:spPr>
          <a:xfrm flipH="1">
            <a:off x="95693" y="3514060"/>
            <a:ext cx="3374243"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コンテンツ プレースホルダー 7">
            <a:extLst>
              <a:ext uri="{FF2B5EF4-FFF2-40B4-BE49-F238E27FC236}">
                <a16:creationId xmlns:a16="http://schemas.microsoft.com/office/drawing/2014/main" id="{F1E6559A-1BC2-43BC-B2C0-0A7616F53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7181" y="1455592"/>
            <a:ext cx="8274819" cy="2970104"/>
          </a:xfrm>
          <a:prstGeom prst="rect">
            <a:avLst/>
          </a:prstGeom>
        </p:spPr>
      </p:pic>
      <p:cxnSp>
        <p:nvCxnSpPr>
          <p:cNvPr id="16" name="直線コネクタ 15">
            <a:extLst>
              <a:ext uri="{FF2B5EF4-FFF2-40B4-BE49-F238E27FC236}">
                <a16:creationId xmlns:a16="http://schemas.microsoft.com/office/drawing/2014/main" id="{3DAF9761-021D-49F9-9C70-5A5E8C043566}"/>
              </a:ext>
            </a:extLst>
          </p:cNvPr>
          <p:cNvCxnSpPr/>
          <p:nvPr/>
        </p:nvCxnSpPr>
        <p:spPr>
          <a:xfrm>
            <a:off x="95693" y="2328530"/>
            <a:ext cx="0" cy="118553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4BCA780-2896-47F7-88B8-DB999E5D9242}"/>
              </a:ext>
            </a:extLst>
          </p:cNvPr>
          <p:cNvCxnSpPr/>
          <p:nvPr/>
        </p:nvCxnSpPr>
        <p:spPr>
          <a:xfrm>
            <a:off x="95693" y="4029740"/>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422866A-8F8C-4FEF-ADED-2CF3FCC2B360}"/>
              </a:ext>
            </a:extLst>
          </p:cNvPr>
          <p:cNvCxnSpPr/>
          <p:nvPr/>
        </p:nvCxnSpPr>
        <p:spPr>
          <a:xfrm>
            <a:off x="321103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AE64A82-6F26-4C42-9001-EB65841A7DB3}"/>
              </a:ext>
            </a:extLst>
          </p:cNvPr>
          <p:cNvCxnSpPr/>
          <p:nvPr/>
        </p:nvCxnSpPr>
        <p:spPr>
          <a:xfrm flipH="1">
            <a:off x="95693" y="4625163"/>
            <a:ext cx="31153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9CC3764D-E61F-4243-9EBB-7309FA7EF9A6}"/>
              </a:ext>
            </a:extLst>
          </p:cNvPr>
          <p:cNvCxnSpPr/>
          <p:nvPr/>
        </p:nvCxnSpPr>
        <p:spPr>
          <a:xfrm>
            <a:off x="95693" y="4029740"/>
            <a:ext cx="0" cy="5954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E0E4E1BA-A3BD-44F6-8843-6B3C578AFC63}"/>
              </a:ext>
            </a:extLst>
          </p:cNvPr>
          <p:cNvCxnSpPr/>
          <p:nvPr/>
        </p:nvCxnSpPr>
        <p:spPr>
          <a:xfrm>
            <a:off x="95693" y="6124353"/>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09D6A99-48FE-40C0-8756-A35BA2402725}"/>
              </a:ext>
            </a:extLst>
          </p:cNvPr>
          <p:cNvCxnSpPr/>
          <p:nvPr/>
        </p:nvCxnSpPr>
        <p:spPr>
          <a:xfrm>
            <a:off x="4136065"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2144E74-5543-41D7-AC65-BF2BAAF0131F}"/>
              </a:ext>
            </a:extLst>
          </p:cNvPr>
          <p:cNvCxnSpPr/>
          <p:nvPr/>
        </p:nvCxnSpPr>
        <p:spPr>
          <a:xfrm flipH="1">
            <a:off x="95693" y="6762307"/>
            <a:ext cx="40403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E410A0A-B07F-48CE-B5FD-10B88B0C6ADA}"/>
              </a:ext>
            </a:extLst>
          </p:cNvPr>
          <p:cNvCxnSpPr/>
          <p:nvPr/>
        </p:nvCxnSpPr>
        <p:spPr>
          <a:xfrm>
            <a:off x="95693" y="6124353"/>
            <a:ext cx="0" cy="63795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40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DECBC5CC-0DFC-492C-A18A-3A99D3862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012" y="1759228"/>
            <a:ext cx="11083103" cy="3978090"/>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spTree>
    <p:extLst>
      <p:ext uri="{BB962C8B-B14F-4D97-AF65-F5344CB8AC3E}">
        <p14:creationId xmlns:p14="http://schemas.microsoft.com/office/powerpoint/2010/main" val="35017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2062716"/>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p:nvPr/>
        </p:nvCxnSpPr>
        <p:spPr>
          <a:xfrm>
            <a:off x="3125972"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p:nvPr/>
        </p:nvCxnSpPr>
        <p:spPr>
          <a:xfrm flipH="1">
            <a:off x="1169581" y="3429000"/>
            <a:ext cx="1956391"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p:nvPr/>
        </p:nvCxnSpPr>
        <p:spPr>
          <a:xfrm>
            <a:off x="1169581" y="2062716"/>
            <a:ext cx="0" cy="13662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2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flipV="1">
            <a:off x="1169581" y="4742122"/>
            <a:ext cx="3552365" cy="3189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21946" y="3429000"/>
            <a:ext cx="0" cy="13131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3429000"/>
            <a:ext cx="3552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69581" y="3429000"/>
            <a:ext cx="0" cy="1345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70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6F710-264B-4EB1-80B3-9F45746AB13B}"/>
              </a:ext>
            </a:extLst>
          </p:cNvPr>
          <p:cNvSpPr>
            <a:spLocks noGrp="1"/>
          </p:cNvSpPr>
          <p:nvPr>
            <p:ph type="title"/>
          </p:nvPr>
        </p:nvSpPr>
        <p:spPr>
          <a:xfrm>
            <a:off x="0" y="0"/>
            <a:ext cx="10515600" cy="1325563"/>
          </a:xfrm>
        </p:spPr>
        <p:txBody>
          <a:bodyPr/>
          <a:lstStyle/>
          <a:p>
            <a:r>
              <a:rPr lang="ja-JP" altLang="en-US" dirty="0"/>
              <a:t>ベースギターについて</a:t>
            </a:r>
            <a:r>
              <a:rPr kumimoji="1" lang="ja-JP" altLang="en-US" dirty="0"/>
              <a:t>　</a:t>
            </a:r>
          </a:p>
        </p:txBody>
      </p:sp>
      <p:pic>
        <p:nvPicPr>
          <p:cNvPr id="3074" name="Picture 2" descr="ヤマハ PACIFICA612VIIFM [IDB] (エレキギター) 価格比較 - 価格.com">
            <a:extLst>
              <a:ext uri="{FF2B5EF4-FFF2-40B4-BE49-F238E27FC236}">
                <a16:creationId xmlns:a16="http://schemas.microsoft.com/office/drawing/2014/main" id="{24BECF6E-4397-4C0C-8FF0-636D931A2BE5}"/>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144462" y="926998"/>
            <a:ext cx="624363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yazo">
            <a:extLst>
              <a:ext uri="{FF2B5EF4-FFF2-40B4-BE49-F238E27FC236}">
                <a16:creationId xmlns:a16="http://schemas.microsoft.com/office/drawing/2014/main" id="{49ACE934-C721-4E24-BB80-313F4402B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1809" y="926998"/>
            <a:ext cx="3190878" cy="5638902"/>
          </a:xfrm>
          <a:prstGeom prst="rect">
            <a:avLst/>
          </a:prstGeom>
          <a:noFill/>
          <a:extLst>
            <a:ext uri="{909E8E84-426E-40DD-AFC4-6F175D3DCCD1}">
              <a14:hiddenFill xmlns:a14="http://schemas.microsoft.com/office/drawing/2010/main">
                <a:solidFill>
                  <a:srgbClr val="FFFFFF"/>
                </a:solidFill>
              </a14:hiddenFill>
            </a:ext>
          </a:extLst>
        </p:spPr>
      </p:pic>
      <p:pic>
        <p:nvPicPr>
          <p:cNvPr id="3" name="guitar">
            <a:hlinkClick r:id="" action="ppaction://media"/>
            <a:extLst>
              <a:ext uri="{FF2B5EF4-FFF2-40B4-BE49-F238E27FC236}">
                <a16:creationId xmlns:a16="http://schemas.microsoft.com/office/drawing/2014/main" id="{ED47E128-0195-4C6C-945C-B27F8E623A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7680" y="5696126"/>
            <a:ext cx="713064" cy="657124"/>
          </a:xfrm>
          <a:prstGeom prst="rect">
            <a:avLst/>
          </a:prstGeom>
        </p:spPr>
      </p:pic>
      <p:pic>
        <p:nvPicPr>
          <p:cNvPr id="4" name="bass">
            <a:hlinkClick r:id="" action="ppaction://media"/>
            <a:extLst>
              <a:ext uri="{FF2B5EF4-FFF2-40B4-BE49-F238E27FC236}">
                <a16:creationId xmlns:a16="http://schemas.microsoft.com/office/drawing/2014/main" id="{4EA622EF-AF29-48A0-8710-9208D5641AC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6959282" y="5719888"/>
            <a:ext cx="609600" cy="609600"/>
          </a:xfrm>
          <a:prstGeom prst="rect">
            <a:avLst/>
          </a:prstGeom>
        </p:spPr>
      </p:pic>
      <p:sp>
        <p:nvSpPr>
          <p:cNvPr id="6" name="テキスト ボックス 5">
            <a:extLst>
              <a:ext uri="{FF2B5EF4-FFF2-40B4-BE49-F238E27FC236}">
                <a16:creationId xmlns:a16="http://schemas.microsoft.com/office/drawing/2014/main" id="{CBB42939-611D-4C70-B004-08776FC69A2C}"/>
              </a:ext>
            </a:extLst>
          </p:cNvPr>
          <p:cNvSpPr txBox="1"/>
          <p:nvPr/>
        </p:nvSpPr>
        <p:spPr>
          <a:xfrm>
            <a:off x="316599" y="1074437"/>
            <a:ext cx="1828112"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ギター（６弦）</a:t>
            </a:r>
          </a:p>
        </p:txBody>
      </p:sp>
      <p:sp>
        <p:nvSpPr>
          <p:cNvPr id="8" name="テキスト ボックス 7">
            <a:extLst>
              <a:ext uri="{FF2B5EF4-FFF2-40B4-BE49-F238E27FC236}">
                <a16:creationId xmlns:a16="http://schemas.microsoft.com/office/drawing/2014/main" id="{7DB3517F-A3B3-44BC-A64C-A540F3ABE733}"/>
              </a:ext>
            </a:extLst>
          </p:cNvPr>
          <p:cNvSpPr txBox="1"/>
          <p:nvPr/>
        </p:nvSpPr>
        <p:spPr>
          <a:xfrm>
            <a:off x="6791809" y="1074437"/>
            <a:ext cx="1996591" cy="369332"/>
          </a:xfrm>
          <a:prstGeom prst="rect">
            <a:avLst/>
          </a:prstGeom>
          <a:noFill/>
        </p:spPr>
        <p:txBody>
          <a:bodyPr wrap="square" rtlCol="0">
            <a:spAutoFit/>
          </a:bodyPr>
          <a:lstStyle/>
          <a:p>
            <a:r>
              <a:rPr kumimoji="1" lang="ja-JP" altLang="en-US" dirty="0">
                <a:solidFill>
                  <a:srgbClr val="FF0000"/>
                </a:solidFill>
                <a:latin typeface="HGS創英角ﾎﾟｯﾌﾟ体" panose="040B0A00000000000000" pitchFamily="50" charset="-128"/>
                <a:ea typeface="HGS創英角ﾎﾟｯﾌﾟ体" panose="040B0A00000000000000" pitchFamily="50" charset="-128"/>
              </a:rPr>
              <a:t>ベース（４弦）</a:t>
            </a:r>
          </a:p>
        </p:txBody>
      </p:sp>
    </p:spTree>
    <p:extLst>
      <p:ext uri="{BB962C8B-B14F-4D97-AF65-F5344CB8AC3E}">
        <p14:creationId xmlns:p14="http://schemas.microsoft.com/office/powerpoint/2010/main" val="1949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88"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796FD6-4EEC-41EB-AF4D-91DD3133E129}"/>
              </a:ext>
            </a:extLst>
          </p:cNvPr>
          <p:cNvSpPr>
            <a:spLocks noGrp="1"/>
          </p:cNvSpPr>
          <p:nvPr>
            <p:ph type="title"/>
          </p:nvPr>
        </p:nvSpPr>
        <p:spPr>
          <a:xfrm>
            <a:off x="843012" y="0"/>
            <a:ext cx="10515600" cy="1325563"/>
          </a:xfrm>
        </p:spPr>
        <p:txBody>
          <a:bodyPr>
            <a:normAutofit/>
          </a:bodyPr>
          <a:lstStyle/>
          <a:p>
            <a:r>
              <a:rPr kumimoji="1" lang="ja-JP" altLang="en-US" sz="4000" dirty="0"/>
              <a:t>深層学習の</a:t>
            </a:r>
            <a:r>
              <a:rPr lang="ja-JP" altLang="en-US" sz="4000" dirty="0"/>
              <a:t>実装の仕方</a:t>
            </a:r>
            <a:r>
              <a:rPr kumimoji="1" lang="ja-JP" altLang="en-US" sz="4000" dirty="0"/>
              <a:t>について</a:t>
            </a:r>
          </a:p>
        </p:txBody>
      </p:sp>
      <p:pic>
        <p:nvPicPr>
          <p:cNvPr id="6" name="コンテンツ プレースホルダー 5">
            <a:extLst>
              <a:ext uri="{FF2B5EF4-FFF2-40B4-BE49-F238E27FC236}">
                <a16:creationId xmlns:a16="http://schemas.microsoft.com/office/drawing/2014/main" id="{BECBB4C9-A84D-43D6-9FB1-F84409DA09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6100" y="2249488"/>
            <a:ext cx="8436625" cy="3541712"/>
          </a:xfrm>
        </p:spPr>
      </p:pic>
      <p:sp>
        <p:nvSpPr>
          <p:cNvPr id="4" name="コンテンツ プレースホルダー 2">
            <a:extLst>
              <a:ext uri="{FF2B5EF4-FFF2-40B4-BE49-F238E27FC236}">
                <a16:creationId xmlns:a16="http://schemas.microsoft.com/office/drawing/2014/main" id="{89274B3D-CCD8-4E50-B098-80C167ED11E5}"/>
              </a:ext>
            </a:extLst>
          </p:cNvPr>
          <p:cNvSpPr txBox="1">
            <a:spLocks/>
          </p:cNvSpPr>
          <p:nvPr/>
        </p:nvSpPr>
        <p:spPr>
          <a:xfrm>
            <a:off x="843012" y="132556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sz="2800" dirty="0"/>
              <a:t>順伝播と逆伝播</a:t>
            </a:r>
            <a:endParaRPr lang="en-US" altLang="ja-JP" sz="2800" dirty="0"/>
          </a:p>
        </p:txBody>
      </p:sp>
      <p:pic>
        <p:nvPicPr>
          <p:cNvPr id="9" name="コンテンツ プレースホルダー 5">
            <a:extLst>
              <a:ext uri="{FF2B5EF4-FFF2-40B4-BE49-F238E27FC236}">
                <a16:creationId xmlns:a16="http://schemas.microsoft.com/office/drawing/2014/main" id="{FBD6E20E-EC9D-42E1-925D-1AAC1CB3D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946" y="1789736"/>
            <a:ext cx="7484888" cy="2686572"/>
          </a:xfrm>
          <a:prstGeom prst="rect">
            <a:avLst/>
          </a:prstGeom>
        </p:spPr>
      </p:pic>
      <p:cxnSp>
        <p:nvCxnSpPr>
          <p:cNvPr id="10" name="直線コネクタ 9">
            <a:extLst>
              <a:ext uri="{FF2B5EF4-FFF2-40B4-BE49-F238E27FC236}">
                <a16:creationId xmlns:a16="http://schemas.microsoft.com/office/drawing/2014/main" id="{ED151FD8-164B-4FC3-AC51-5CA06B31574E}"/>
              </a:ext>
            </a:extLst>
          </p:cNvPr>
          <p:cNvCxnSpPr>
            <a:cxnSpLocks/>
          </p:cNvCxnSpPr>
          <p:nvPr/>
        </p:nvCxnSpPr>
        <p:spPr>
          <a:xfrm>
            <a:off x="1169581" y="4758069"/>
            <a:ext cx="355236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AEFB791-0435-481C-9563-A7936A042849}"/>
              </a:ext>
            </a:extLst>
          </p:cNvPr>
          <p:cNvCxnSpPr>
            <a:cxnSpLocks/>
          </p:cNvCxnSpPr>
          <p:nvPr/>
        </p:nvCxnSpPr>
        <p:spPr>
          <a:xfrm>
            <a:off x="4733669"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6B32B2DA-4695-4BC0-9A8E-7F0FA6F6ABAF}"/>
              </a:ext>
            </a:extLst>
          </p:cNvPr>
          <p:cNvCxnSpPr>
            <a:cxnSpLocks/>
          </p:cNvCxnSpPr>
          <p:nvPr/>
        </p:nvCxnSpPr>
        <p:spPr>
          <a:xfrm flipH="1">
            <a:off x="1169582" y="6097772"/>
            <a:ext cx="3552364"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128BC8EC-07D7-4408-BAD3-CE74F9196BAF}"/>
              </a:ext>
            </a:extLst>
          </p:cNvPr>
          <p:cNvCxnSpPr>
            <a:cxnSpLocks/>
          </p:cNvCxnSpPr>
          <p:nvPr/>
        </p:nvCxnSpPr>
        <p:spPr>
          <a:xfrm>
            <a:off x="1180213" y="4758069"/>
            <a:ext cx="0" cy="13290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53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86F65-F60D-43DB-A613-7FE434504364}"/>
              </a:ext>
            </a:extLst>
          </p:cNvPr>
          <p:cNvSpPr>
            <a:spLocks noGrp="1"/>
          </p:cNvSpPr>
          <p:nvPr>
            <p:ph type="title"/>
          </p:nvPr>
        </p:nvSpPr>
        <p:spPr>
          <a:xfrm>
            <a:off x="751115" y="333148"/>
            <a:ext cx="9905998" cy="1478570"/>
          </a:xfrm>
        </p:spPr>
        <p:txBody>
          <a:bodyPr/>
          <a:lstStyle/>
          <a:p>
            <a:r>
              <a:rPr kumimoji="1" lang="en-US" altLang="ja-JP" dirty="0"/>
              <a:t>TAB</a:t>
            </a:r>
            <a:r>
              <a:rPr kumimoji="1" lang="ja-JP" altLang="en-US" dirty="0"/>
              <a:t>譜とは</a:t>
            </a:r>
          </a:p>
        </p:txBody>
      </p:sp>
      <p:pic>
        <p:nvPicPr>
          <p:cNvPr id="4" name="Picture 2" descr="Gyazo">
            <a:extLst>
              <a:ext uri="{FF2B5EF4-FFF2-40B4-BE49-F238E27FC236}">
                <a16:creationId xmlns:a16="http://schemas.microsoft.com/office/drawing/2014/main" id="{3D5272BC-A657-4ED2-B2B4-9D1FF74865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1115" y="1539195"/>
            <a:ext cx="9222377"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0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5" name="図 4">
            <a:extLst>
              <a:ext uri="{FF2B5EF4-FFF2-40B4-BE49-F238E27FC236}">
                <a16:creationId xmlns:a16="http://schemas.microsoft.com/office/drawing/2014/main" id="{186C6B81-1366-4B5A-BF24-017A3933332C}"/>
              </a:ext>
            </a:extLst>
          </p:cNvPr>
          <p:cNvPicPr>
            <a:picLocks noChangeAspect="1"/>
          </p:cNvPicPr>
          <p:nvPr/>
        </p:nvPicPr>
        <p:blipFill>
          <a:blip r:embed="rId3"/>
          <a:stretch>
            <a:fillRect/>
          </a:stretch>
        </p:blipFill>
        <p:spPr>
          <a:xfrm>
            <a:off x="409067" y="1099981"/>
            <a:ext cx="11373865" cy="5758019"/>
          </a:xfrm>
          <a:prstGeom prst="rect">
            <a:avLst/>
          </a:prstGeom>
        </p:spPr>
      </p:pic>
    </p:spTree>
    <p:extLst>
      <p:ext uri="{BB962C8B-B14F-4D97-AF65-F5344CB8AC3E}">
        <p14:creationId xmlns:p14="http://schemas.microsoft.com/office/powerpoint/2010/main" val="15270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4" name="図 3">
            <a:extLst>
              <a:ext uri="{FF2B5EF4-FFF2-40B4-BE49-F238E27FC236}">
                <a16:creationId xmlns:a16="http://schemas.microsoft.com/office/drawing/2014/main" id="{90EF4C73-925F-4AE6-A23D-5B643FAFC18A}"/>
              </a:ext>
            </a:extLst>
          </p:cNvPr>
          <p:cNvPicPr>
            <a:picLocks noChangeAspect="1"/>
          </p:cNvPicPr>
          <p:nvPr/>
        </p:nvPicPr>
        <p:blipFill>
          <a:blip r:embed="rId3"/>
          <a:stretch>
            <a:fillRect/>
          </a:stretch>
        </p:blipFill>
        <p:spPr>
          <a:xfrm>
            <a:off x="411982" y="1108121"/>
            <a:ext cx="11362910" cy="5752473"/>
          </a:xfrm>
          <a:prstGeom prst="rect">
            <a:avLst/>
          </a:prstGeom>
        </p:spPr>
      </p:pic>
    </p:spTree>
    <p:extLst>
      <p:ext uri="{BB962C8B-B14F-4D97-AF65-F5344CB8AC3E}">
        <p14:creationId xmlns:p14="http://schemas.microsoft.com/office/powerpoint/2010/main" val="180739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279114-AD55-4E0D-A066-958C568506C8}"/>
              </a:ext>
            </a:extLst>
          </p:cNvPr>
          <p:cNvSpPr>
            <a:spLocks noGrp="1"/>
          </p:cNvSpPr>
          <p:nvPr>
            <p:ph type="title"/>
          </p:nvPr>
        </p:nvSpPr>
        <p:spPr>
          <a:xfrm>
            <a:off x="1143001" y="0"/>
            <a:ext cx="9905998" cy="1478570"/>
          </a:xfrm>
        </p:spPr>
        <p:txBody>
          <a:bodyPr/>
          <a:lstStyle/>
          <a:p>
            <a:r>
              <a:rPr kumimoji="1" lang="en-US" altLang="ja-JP" dirty="0"/>
              <a:t>WEB</a:t>
            </a:r>
            <a:r>
              <a:rPr kumimoji="1" lang="ja-JP" altLang="en-US" dirty="0"/>
              <a:t>ページについて</a:t>
            </a:r>
          </a:p>
        </p:txBody>
      </p:sp>
      <p:pic>
        <p:nvPicPr>
          <p:cNvPr id="5" name="図 4">
            <a:extLst>
              <a:ext uri="{FF2B5EF4-FFF2-40B4-BE49-F238E27FC236}">
                <a16:creationId xmlns:a16="http://schemas.microsoft.com/office/drawing/2014/main" id="{35184FF0-B727-41EF-A50D-1B655739B80D}"/>
              </a:ext>
            </a:extLst>
          </p:cNvPr>
          <p:cNvPicPr>
            <a:picLocks noChangeAspect="1"/>
          </p:cNvPicPr>
          <p:nvPr/>
        </p:nvPicPr>
        <p:blipFill>
          <a:blip r:embed="rId3"/>
          <a:stretch>
            <a:fillRect/>
          </a:stretch>
        </p:blipFill>
        <p:spPr>
          <a:xfrm>
            <a:off x="333393" y="1029364"/>
            <a:ext cx="11525213" cy="5828636"/>
          </a:xfrm>
          <a:prstGeom prst="rect">
            <a:avLst/>
          </a:prstGeom>
        </p:spPr>
      </p:pic>
    </p:spTree>
    <p:extLst>
      <p:ext uri="{BB962C8B-B14F-4D97-AF65-F5344CB8AC3E}">
        <p14:creationId xmlns:p14="http://schemas.microsoft.com/office/powerpoint/2010/main" val="2101079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E1C01-1F59-43A3-845A-ACFA80FD3BFB}"/>
              </a:ext>
            </a:extLst>
          </p:cNvPr>
          <p:cNvSpPr>
            <a:spLocks noGrp="1"/>
          </p:cNvSpPr>
          <p:nvPr>
            <p:ph type="title"/>
          </p:nvPr>
        </p:nvSpPr>
        <p:spPr>
          <a:xfrm>
            <a:off x="781050" y="221660"/>
            <a:ext cx="10515600" cy="1325563"/>
          </a:xfrm>
        </p:spPr>
        <p:txBody>
          <a:bodyPr/>
          <a:lstStyle/>
          <a:p>
            <a:r>
              <a:rPr kumimoji="1" lang="ja-JP" altLang="en-US" dirty="0"/>
              <a:t>ベースギターの自動採譜</a:t>
            </a:r>
            <a:r>
              <a:rPr kumimoji="1" lang="en-US" altLang="ja-JP" dirty="0"/>
              <a:t>WEB</a:t>
            </a:r>
            <a:r>
              <a:rPr kumimoji="1" lang="ja-JP" altLang="en-US" dirty="0"/>
              <a:t>アプリ</a:t>
            </a:r>
          </a:p>
        </p:txBody>
      </p:sp>
      <p:pic>
        <p:nvPicPr>
          <p:cNvPr id="7" name="図 6">
            <a:extLst>
              <a:ext uri="{FF2B5EF4-FFF2-40B4-BE49-F238E27FC236}">
                <a16:creationId xmlns:a16="http://schemas.microsoft.com/office/drawing/2014/main" id="{58DF763F-194C-4196-8BC1-CB995A0B3943}"/>
              </a:ext>
            </a:extLst>
          </p:cNvPr>
          <p:cNvPicPr>
            <a:picLocks noChangeAspect="1"/>
          </p:cNvPicPr>
          <p:nvPr/>
        </p:nvPicPr>
        <p:blipFill>
          <a:blip r:embed="rId3"/>
          <a:stretch>
            <a:fillRect/>
          </a:stretch>
        </p:blipFill>
        <p:spPr>
          <a:xfrm>
            <a:off x="584200" y="1185862"/>
            <a:ext cx="10083800" cy="5672138"/>
          </a:xfrm>
          <a:prstGeom prst="rect">
            <a:avLst/>
          </a:prstGeom>
        </p:spPr>
      </p:pic>
    </p:spTree>
    <p:extLst>
      <p:ext uri="{BB962C8B-B14F-4D97-AF65-F5344CB8AC3E}">
        <p14:creationId xmlns:p14="http://schemas.microsoft.com/office/powerpoint/2010/main" val="149514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B61C6F-B7DD-4B22-A982-F9E0709B8CC9}"/>
              </a:ext>
            </a:extLst>
          </p:cNvPr>
          <p:cNvSpPr>
            <a:spLocks noGrp="1"/>
          </p:cNvSpPr>
          <p:nvPr>
            <p:ph type="title"/>
          </p:nvPr>
        </p:nvSpPr>
        <p:spPr>
          <a:xfrm>
            <a:off x="1141413" y="224818"/>
            <a:ext cx="9905998" cy="1478570"/>
          </a:xfrm>
        </p:spPr>
        <p:txBody>
          <a:bodyPr>
            <a:normAutofit/>
          </a:bodyPr>
          <a:lstStyle/>
          <a:p>
            <a:r>
              <a:rPr kumimoji="1" lang="en-US" altLang="ja-JP" sz="4800" dirty="0"/>
              <a:t>TAB</a:t>
            </a:r>
            <a:r>
              <a:rPr kumimoji="1" lang="ja-JP" altLang="en-US" sz="4800" dirty="0"/>
              <a:t>譜生成のための音の３要素</a:t>
            </a:r>
          </a:p>
        </p:txBody>
      </p:sp>
      <p:sp>
        <p:nvSpPr>
          <p:cNvPr id="4" name="楕円 3">
            <a:extLst>
              <a:ext uri="{FF2B5EF4-FFF2-40B4-BE49-F238E27FC236}">
                <a16:creationId xmlns:a16="http://schemas.microsoft.com/office/drawing/2014/main" id="{1713725A-659E-49B9-B5C3-56FAF98EABE3}"/>
              </a:ext>
            </a:extLst>
          </p:cNvPr>
          <p:cNvSpPr/>
          <p:nvPr/>
        </p:nvSpPr>
        <p:spPr>
          <a:xfrm>
            <a:off x="1221799" y="1703383"/>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音程</a:t>
            </a:r>
          </a:p>
        </p:txBody>
      </p:sp>
      <p:sp>
        <p:nvSpPr>
          <p:cNvPr id="5" name="楕円 4">
            <a:extLst>
              <a:ext uri="{FF2B5EF4-FFF2-40B4-BE49-F238E27FC236}">
                <a16:creationId xmlns:a16="http://schemas.microsoft.com/office/drawing/2014/main" id="{8E01A69D-A864-4164-8CEA-1F5E86B9D689}"/>
              </a:ext>
            </a:extLst>
          </p:cNvPr>
          <p:cNvSpPr/>
          <p:nvPr/>
        </p:nvSpPr>
        <p:spPr>
          <a:xfrm>
            <a:off x="2658713" y="3537017"/>
            <a:ext cx="2873828" cy="2092569"/>
          </a:xfrm>
          <a:prstGeom prst="ellipse">
            <a:avLst/>
          </a:prstGeom>
          <a:solidFill>
            <a:srgbClr val="FFC00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奏法</a:t>
            </a:r>
          </a:p>
        </p:txBody>
      </p:sp>
      <p:sp>
        <p:nvSpPr>
          <p:cNvPr id="7" name="楕円 6">
            <a:extLst>
              <a:ext uri="{FF2B5EF4-FFF2-40B4-BE49-F238E27FC236}">
                <a16:creationId xmlns:a16="http://schemas.microsoft.com/office/drawing/2014/main" id="{C1FFA96C-B7B7-4564-B399-A3FE8A715DC8}"/>
              </a:ext>
            </a:extLst>
          </p:cNvPr>
          <p:cNvSpPr/>
          <p:nvPr/>
        </p:nvSpPr>
        <p:spPr>
          <a:xfrm>
            <a:off x="4095627" y="1703384"/>
            <a:ext cx="2873828" cy="2092569"/>
          </a:xfrm>
          <a:prstGeom prst="ellipse">
            <a:avLst/>
          </a:prstGeom>
          <a:solidFill>
            <a:srgbClr val="00B0F0"/>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bg1"/>
                </a:solidFill>
              </a:rPr>
              <a:t>長さ</a:t>
            </a:r>
          </a:p>
        </p:txBody>
      </p:sp>
      <p:sp>
        <p:nvSpPr>
          <p:cNvPr id="10" name="正方形/長方形 9">
            <a:extLst>
              <a:ext uri="{FF2B5EF4-FFF2-40B4-BE49-F238E27FC236}">
                <a16:creationId xmlns:a16="http://schemas.microsoft.com/office/drawing/2014/main" id="{9A75CF45-CDBF-4FD1-81BA-E9837BFF099E}"/>
              </a:ext>
            </a:extLst>
          </p:cNvPr>
          <p:cNvSpPr/>
          <p:nvPr/>
        </p:nvSpPr>
        <p:spPr>
          <a:xfrm>
            <a:off x="7938198" y="2351314"/>
            <a:ext cx="3317458" cy="945988"/>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err="1">
                <a:solidFill>
                  <a:schemeClr val="bg1"/>
                </a:solidFill>
              </a:rPr>
              <a:t>LibROSA</a:t>
            </a:r>
            <a:r>
              <a:rPr kumimoji="1" lang="ja-JP" altLang="en-US" sz="3200" dirty="0">
                <a:solidFill>
                  <a:schemeClr val="bg1"/>
                </a:solidFill>
              </a:rPr>
              <a:t>で解析！</a:t>
            </a:r>
          </a:p>
        </p:txBody>
      </p:sp>
      <p:sp>
        <p:nvSpPr>
          <p:cNvPr id="11" name="正方形/長方形 10">
            <a:extLst>
              <a:ext uri="{FF2B5EF4-FFF2-40B4-BE49-F238E27FC236}">
                <a16:creationId xmlns:a16="http://schemas.microsoft.com/office/drawing/2014/main" id="{F886FE44-55C1-4914-936F-C2033E6AFB67}"/>
              </a:ext>
            </a:extLst>
          </p:cNvPr>
          <p:cNvSpPr/>
          <p:nvPr/>
        </p:nvSpPr>
        <p:spPr>
          <a:xfrm>
            <a:off x="7938198" y="4110307"/>
            <a:ext cx="3317458" cy="94598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bg1"/>
                </a:solidFill>
              </a:rPr>
              <a:t>AI</a:t>
            </a:r>
            <a:r>
              <a:rPr kumimoji="1" lang="ja-JP" altLang="en-US" sz="3200" dirty="0">
                <a:solidFill>
                  <a:schemeClr val="bg1"/>
                </a:solidFill>
              </a:rPr>
              <a:t>で解析！</a:t>
            </a:r>
          </a:p>
        </p:txBody>
      </p:sp>
    </p:spTree>
    <p:extLst>
      <p:ext uri="{BB962C8B-B14F-4D97-AF65-F5344CB8AC3E}">
        <p14:creationId xmlns:p14="http://schemas.microsoft.com/office/powerpoint/2010/main" val="17981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0" grpId="0" animBg="1"/>
      <p:bldP spid="11"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856</TotalTime>
  <Words>1972</Words>
  <Application>Microsoft Office PowerPoint</Application>
  <PresentationFormat>ワイド画面</PresentationFormat>
  <Paragraphs>215</Paragraphs>
  <Slides>30</Slides>
  <Notes>29</Notes>
  <HiddenSlides>0</HiddenSlides>
  <MMClips>2</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30</vt:i4>
      </vt:variant>
    </vt:vector>
  </HeadingPairs>
  <TitlesOfParts>
    <vt:vector size="41" baseType="lpstr">
      <vt:lpstr>AR P白丸ＰＯＰ体H</vt:lpstr>
      <vt:lpstr>HGS創英角ﾎﾟｯﾌﾟ体</vt:lpstr>
      <vt:lpstr>ＭＳ Ｐゴシック</vt:lpstr>
      <vt:lpstr>游ゴシック</vt:lpstr>
      <vt:lpstr>Arial</vt:lpstr>
      <vt:lpstr>Baskerville Old Face</vt:lpstr>
      <vt:lpstr>Bodoni MT Black</vt:lpstr>
      <vt:lpstr>Trebuchet MS</vt:lpstr>
      <vt:lpstr>Tw Cen MT</vt:lpstr>
      <vt:lpstr>Wingdings 3</vt:lpstr>
      <vt:lpstr>回路</vt:lpstr>
      <vt:lpstr>I.T.O　</vt:lpstr>
      <vt:lpstr>ベースギターの自動採譜WEBアプリ</vt:lpstr>
      <vt:lpstr>ベースギターについて　</vt:lpstr>
      <vt:lpstr>TAB譜とは</vt:lpstr>
      <vt:lpstr>WEBページについて</vt:lpstr>
      <vt:lpstr>WEBページについて</vt:lpstr>
      <vt:lpstr>WEBページについて</vt:lpstr>
      <vt:lpstr>ベースギターの自動採譜WEBアプリ</vt:lpstr>
      <vt:lpstr>TAB譜生成のための音の３要素</vt:lpstr>
      <vt:lpstr>PowerPoint プレゼンテーション</vt:lpstr>
      <vt:lpstr>デモンストレーション</vt:lpstr>
      <vt:lpstr>奏法</vt:lpstr>
      <vt:lpstr>AIによる奏法の判別</vt:lpstr>
      <vt:lpstr>ニューラルネットワーク</vt:lpstr>
      <vt:lpstr>深層学習の実装の仕方について</vt:lpstr>
      <vt:lpstr>ベースギターの自動採譜WEBアプリ</vt:lpstr>
      <vt:lpstr>Lilypond</vt:lpstr>
      <vt:lpstr>Lilypond</vt:lpstr>
      <vt:lpstr>今後やること</vt:lpstr>
      <vt:lpstr>ご清聴ありがとうございました！</vt:lpstr>
      <vt:lpstr>パーセプトロンとニューラルネットワーク</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lpstr>深層学習の実装の仕方について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I.T.O</dc:title>
  <dc:creator>角田俊</dc:creator>
  <cp:lastModifiedBy>石本 竜雅</cp:lastModifiedBy>
  <cp:revision>63</cp:revision>
  <dcterms:created xsi:type="dcterms:W3CDTF">2021-12-01T00:25:12Z</dcterms:created>
  <dcterms:modified xsi:type="dcterms:W3CDTF">2022-02-21T00:29:52Z</dcterms:modified>
</cp:coreProperties>
</file>